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53"/>
  </p:notesMasterIdLst>
  <p:handoutMasterIdLst>
    <p:handoutMasterId r:id="rId54"/>
  </p:handoutMasterIdLst>
  <p:sldIdLst>
    <p:sldId id="293" r:id="rId3"/>
    <p:sldId id="346" r:id="rId4"/>
    <p:sldId id="369" r:id="rId5"/>
    <p:sldId id="328" r:id="rId6"/>
    <p:sldId id="349" r:id="rId7"/>
    <p:sldId id="329" r:id="rId8"/>
    <p:sldId id="285" r:id="rId9"/>
    <p:sldId id="325" r:id="rId10"/>
    <p:sldId id="330" r:id="rId11"/>
    <p:sldId id="327" r:id="rId12"/>
    <p:sldId id="298" r:id="rId13"/>
    <p:sldId id="370" r:id="rId14"/>
    <p:sldId id="296" r:id="rId15"/>
    <p:sldId id="270" r:id="rId16"/>
    <p:sldId id="271" r:id="rId17"/>
    <p:sldId id="272" r:id="rId18"/>
    <p:sldId id="273" r:id="rId19"/>
    <p:sldId id="301" r:id="rId20"/>
    <p:sldId id="274" r:id="rId21"/>
    <p:sldId id="351" r:id="rId22"/>
    <p:sldId id="352" r:id="rId23"/>
    <p:sldId id="353" r:id="rId24"/>
    <p:sldId id="354" r:id="rId25"/>
    <p:sldId id="355" r:id="rId26"/>
    <p:sldId id="356" r:id="rId27"/>
    <p:sldId id="291" r:id="rId28"/>
    <p:sldId id="299" r:id="rId29"/>
    <p:sldId id="282" r:id="rId30"/>
    <p:sldId id="368" r:id="rId31"/>
    <p:sldId id="359" r:id="rId32"/>
    <p:sldId id="360" r:id="rId33"/>
    <p:sldId id="302" r:id="rId34"/>
    <p:sldId id="303" r:id="rId35"/>
    <p:sldId id="348" r:id="rId36"/>
    <p:sldId id="367" r:id="rId37"/>
    <p:sldId id="345" r:id="rId38"/>
    <p:sldId id="331" r:id="rId39"/>
    <p:sldId id="332" r:id="rId40"/>
    <p:sldId id="333" r:id="rId41"/>
    <p:sldId id="334" r:id="rId42"/>
    <p:sldId id="335" r:id="rId43"/>
    <p:sldId id="361" r:id="rId44"/>
    <p:sldId id="336" r:id="rId45"/>
    <p:sldId id="365" r:id="rId46"/>
    <p:sldId id="337" r:id="rId47"/>
    <p:sldId id="338" r:id="rId48"/>
    <p:sldId id="342" r:id="rId49"/>
    <p:sldId id="320" r:id="rId50"/>
    <p:sldId id="321" r:id="rId51"/>
    <p:sldId id="362" r:id="rId52"/>
  </p:sldIdLst>
  <p:sldSz cx="9144000" cy="6858000" type="screen4x3"/>
  <p:notesSz cx="6805613" cy="99441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58" y="245"/>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110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9841" cy="497762"/>
          </a:xfrm>
          <a:prstGeom prst="rect">
            <a:avLst/>
          </a:prstGeom>
        </p:spPr>
        <p:txBody>
          <a:bodyPr vert="horz" lIns="91577" tIns="45789" rIns="91577" bIns="45789" rtlCol="0"/>
          <a:lstStyle>
            <a:lvl1pPr algn="l">
              <a:defRPr sz="1200"/>
            </a:lvl1pPr>
          </a:lstStyle>
          <a:p>
            <a:endParaRPr lang="nb-NO"/>
          </a:p>
        </p:txBody>
      </p:sp>
      <p:sp>
        <p:nvSpPr>
          <p:cNvPr id="3" name="Plassholder for dato 2"/>
          <p:cNvSpPr>
            <a:spLocks noGrp="1"/>
          </p:cNvSpPr>
          <p:nvPr>
            <p:ph type="dt" sz="quarter" idx="1"/>
          </p:nvPr>
        </p:nvSpPr>
        <p:spPr>
          <a:xfrm>
            <a:off x="3854183" y="0"/>
            <a:ext cx="2949841" cy="497762"/>
          </a:xfrm>
          <a:prstGeom prst="rect">
            <a:avLst/>
          </a:prstGeom>
        </p:spPr>
        <p:txBody>
          <a:bodyPr vert="horz" lIns="91577" tIns="45789" rIns="91577" bIns="45789" rtlCol="0"/>
          <a:lstStyle>
            <a:lvl1pPr algn="r">
              <a:defRPr sz="1200"/>
            </a:lvl1pPr>
          </a:lstStyle>
          <a:p>
            <a:fld id="{2224C707-B445-4167-99A5-0674146716DC}" type="datetimeFigureOut">
              <a:rPr lang="nb-NO" smtClean="0"/>
              <a:t>01.02.2017</a:t>
            </a:fld>
            <a:endParaRPr lang="nb-NO"/>
          </a:p>
        </p:txBody>
      </p:sp>
      <p:sp>
        <p:nvSpPr>
          <p:cNvPr id="4" name="Plassholder for bunntekst 3"/>
          <p:cNvSpPr>
            <a:spLocks noGrp="1"/>
          </p:cNvSpPr>
          <p:nvPr>
            <p:ph type="ftr" sz="quarter" idx="2"/>
          </p:nvPr>
        </p:nvSpPr>
        <p:spPr>
          <a:xfrm>
            <a:off x="0" y="9446338"/>
            <a:ext cx="2949841" cy="497762"/>
          </a:xfrm>
          <a:prstGeom prst="rect">
            <a:avLst/>
          </a:prstGeom>
        </p:spPr>
        <p:txBody>
          <a:bodyPr vert="horz" lIns="91577" tIns="45789" rIns="91577" bIns="45789"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4183" y="9446338"/>
            <a:ext cx="2949841" cy="497762"/>
          </a:xfrm>
          <a:prstGeom prst="rect">
            <a:avLst/>
          </a:prstGeom>
        </p:spPr>
        <p:txBody>
          <a:bodyPr vert="horz" lIns="91577" tIns="45789" rIns="91577" bIns="45789" rtlCol="0" anchor="b"/>
          <a:lstStyle>
            <a:lvl1pPr algn="r">
              <a:defRPr sz="1200"/>
            </a:lvl1pPr>
          </a:lstStyle>
          <a:p>
            <a:fld id="{6269E3AB-202F-4D00-A801-4966F43B6305}" type="slidenum">
              <a:rPr lang="nb-NO" smtClean="0"/>
              <a:t>‹#›</a:t>
            </a:fld>
            <a:endParaRPr lang="nb-NO"/>
          </a:p>
        </p:txBody>
      </p:sp>
    </p:spTree>
    <p:extLst>
      <p:ext uri="{BB962C8B-B14F-4D97-AF65-F5344CB8AC3E}">
        <p14:creationId xmlns:p14="http://schemas.microsoft.com/office/powerpoint/2010/main" val="446564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9099" cy="497205"/>
          </a:xfrm>
          <a:prstGeom prst="rect">
            <a:avLst/>
          </a:prstGeom>
        </p:spPr>
        <p:txBody>
          <a:bodyPr vert="horz" lIns="91577" tIns="45789" rIns="91577" bIns="45789" rtlCol="0"/>
          <a:lstStyle>
            <a:lvl1pPr algn="l">
              <a:defRPr sz="1200"/>
            </a:lvl1pPr>
          </a:lstStyle>
          <a:p>
            <a:endParaRPr lang="nb-NO"/>
          </a:p>
        </p:txBody>
      </p:sp>
      <p:sp>
        <p:nvSpPr>
          <p:cNvPr id="3" name="Plassholder for dato 2"/>
          <p:cNvSpPr>
            <a:spLocks noGrp="1"/>
          </p:cNvSpPr>
          <p:nvPr>
            <p:ph type="dt" idx="1"/>
          </p:nvPr>
        </p:nvSpPr>
        <p:spPr>
          <a:xfrm>
            <a:off x="3854940" y="0"/>
            <a:ext cx="2949099" cy="497205"/>
          </a:xfrm>
          <a:prstGeom prst="rect">
            <a:avLst/>
          </a:prstGeom>
        </p:spPr>
        <p:txBody>
          <a:bodyPr vert="horz" lIns="91577" tIns="45789" rIns="91577" bIns="45789" rtlCol="0"/>
          <a:lstStyle>
            <a:lvl1pPr algn="r">
              <a:defRPr sz="1200"/>
            </a:lvl1pPr>
          </a:lstStyle>
          <a:p>
            <a:fld id="{132ED1EA-95AE-4FEA-AA84-531C54532FE4}" type="datetimeFigureOut">
              <a:rPr lang="nb-NO" smtClean="0"/>
              <a:t>01.02.2017</a:t>
            </a:fld>
            <a:endParaRPr lang="nb-NO"/>
          </a:p>
        </p:txBody>
      </p:sp>
      <p:sp>
        <p:nvSpPr>
          <p:cNvPr id="4" name="Plassholder for lysbilde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1577" tIns="45789" rIns="91577" bIns="45789" rtlCol="0" anchor="ctr"/>
          <a:lstStyle/>
          <a:p>
            <a:endParaRPr lang="nb-NO"/>
          </a:p>
        </p:txBody>
      </p:sp>
      <p:sp>
        <p:nvSpPr>
          <p:cNvPr id="5" name="Plassholder for notater 4"/>
          <p:cNvSpPr>
            <a:spLocks noGrp="1"/>
          </p:cNvSpPr>
          <p:nvPr>
            <p:ph type="body" sz="quarter" idx="3"/>
          </p:nvPr>
        </p:nvSpPr>
        <p:spPr>
          <a:xfrm>
            <a:off x="680562" y="4723448"/>
            <a:ext cx="5444490" cy="4474845"/>
          </a:xfrm>
          <a:prstGeom prst="rect">
            <a:avLst/>
          </a:prstGeom>
        </p:spPr>
        <p:txBody>
          <a:bodyPr vert="horz" lIns="91577" tIns="45789" rIns="91577" bIns="45789"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45169"/>
            <a:ext cx="2949099" cy="497205"/>
          </a:xfrm>
          <a:prstGeom prst="rect">
            <a:avLst/>
          </a:prstGeom>
        </p:spPr>
        <p:txBody>
          <a:bodyPr vert="horz" lIns="91577" tIns="45789" rIns="91577" bIns="45789"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4940" y="9445169"/>
            <a:ext cx="2949099" cy="497205"/>
          </a:xfrm>
          <a:prstGeom prst="rect">
            <a:avLst/>
          </a:prstGeom>
        </p:spPr>
        <p:txBody>
          <a:bodyPr vert="horz" lIns="91577" tIns="45789" rIns="91577" bIns="45789" rtlCol="0" anchor="b"/>
          <a:lstStyle>
            <a:lvl1pPr algn="r">
              <a:defRPr sz="1200"/>
            </a:lvl1pPr>
          </a:lstStyle>
          <a:p>
            <a:fld id="{4319F4FA-7D70-4226-AE4D-C17F6506CE0F}" type="slidenum">
              <a:rPr lang="nb-NO" smtClean="0"/>
              <a:t>‹#›</a:t>
            </a:fld>
            <a:endParaRPr lang="nb-NO"/>
          </a:p>
        </p:txBody>
      </p:sp>
    </p:spTree>
    <p:extLst>
      <p:ext uri="{BB962C8B-B14F-4D97-AF65-F5344CB8AC3E}">
        <p14:creationId xmlns:p14="http://schemas.microsoft.com/office/powerpoint/2010/main" val="2321964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282169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823428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b-NO" altLang="nb-NO" smtClean="0"/>
              <a:t>Hjerneforskning av Chris Argyris</a:t>
            </a:r>
          </a:p>
        </p:txBody>
      </p:sp>
      <p:sp>
        <p:nvSpPr>
          <p:cNvPr id="74756"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F4B23BC-8E1F-4D8B-92C9-5F5816C56F34}" type="slidenum">
              <a:rPr lang="nb-NO" altLang="nb-NO">
                <a:latin typeface="Arial" charset="0"/>
              </a:rPr>
              <a:pPr>
                <a:spcBef>
                  <a:spcPct val="0"/>
                </a:spcBef>
              </a:pPr>
              <a:t>29</a:t>
            </a:fld>
            <a:endParaRPr lang="nb-NO" altLang="nb-NO">
              <a:latin typeface="Arial" charset="0"/>
            </a:endParaRPr>
          </a:p>
        </p:txBody>
      </p:sp>
    </p:spTree>
    <p:extLst>
      <p:ext uri="{BB962C8B-B14F-4D97-AF65-F5344CB8AC3E}">
        <p14:creationId xmlns:p14="http://schemas.microsoft.com/office/powerpoint/2010/main" val="1833402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FB3C7ACE-7161-4CFA-A46A-6650F41C9693}" type="slidenum">
              <a:rPr lang="nb-NO" smtClean="0"/>
              <a:t>47</a:t>
            </a:fld>
            <a:endParaRPr lang="nb-NO"/>
          </a:p>
        </p:txBody>
      </p:sp>
    </p:spTree>
    <p:extLst>
      <p:ext uri="{BB962C8B-B14F-4D97-AF65-F5344CB8AC3E}">
        <p14:creationId xmlns:p14="http://schemas.microsoft.com/office/powerpoint/2010/main" val="509962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B231FB1E-CA9E-4245-A25F-75CDF98B5F8A}" type="datetimeFigureOut">
              <a:rPr lang="nb-NO" smtClean="0">
                <a:solidFill>
                  <a:prstClr val="black">
                    <a:tint val="75000"/>
                  </a:prstClr>
                </a:solidFill>
              </a:rPr>
              <a:pPr/>
              <a:t>01.02.2017</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A03DB07F-CF2B-4B31-BF17-3B2FE94A6E99}"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403516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231FB1E-CA9E-4245-A25F-75CDF98B5F8A}" type="datetimeFigureOut">
              <a:rPr lang="nb-NO" smtClean="0">
                <a:solidFill>
                  <a:prstClr val="black">
                    <a:tint val="75000"/>
                  </a:prstClr>
                </a:solidFill>
              </a:rPr>
              <a:pPr/>
              <a:t>01.02.2017</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A03DB07F-CF2B-4B31-BF17-3B2FE94A6E99}"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552734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231FB1E-CA9E-4245-A25F-75CDF98B5F8A}" type="datetimeFigureOut">
              <a:rPr lang="nb-NO" smtClean="0">
                <a:solidFill>
                  <a:prstClr val="black">
                    <a:tint val="75000"/>
                  </a:prstClr>
                </a:solidFill>
              </a:rPr>
              <a:pPr/>
              <a:t>01.02.2017</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A03DB07F-CF2B-4B31-BF17-3B2FE94A6E99}"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948721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tel og tabell">
    <p:spTree>
      <p:nvGrpSpPr>
        <p:cNvPr id="1" name=""/>
        <p:cNvGrpSpPr/>
        <p:nvPr/>
      </p:nvGrpSpPr>
      <p:grpSpPr>
        <a:xfrm>
          <a:off x="0" y="0"/>
          <a:ext cx="0" cy="0"/>
          <a:chOff x="0" y="0"/>
          <a:chExt cx="0" cy="0"/>
        </a:xfrm>
      </p:grpSpPr>
      <p:sp>
        <p:nvSpPr>
          <p:cNvPr id="2" name="Tittel 1"/>
          <p:cNvSpPr>
            <a:spLocks noGrp="1"/>
          </p:cNvSpPr>
          <p:nvPr>
            <p:ph type="title"/>
          </p:nvPr>
        </p:nvSpPr>
        <p:spPr>
          <a:xfrm>
            <a:off x="1150938" y="617538"/>
            <a:ext cx="7793037" cy="1143000"/>
          </a:xfrm>
        </p:spPr>
        <p:txBody>
          <a:bodyPr/>
          <a:lstStyle/>
          <a:p>
            <a:r>
              <a:rPr lang="nb-NO" smtClean="0"/>
              <a:t>Klikk for å redigere tittelstil</a:t>
            </a:r>
            <a:endParaRPr lang="nb-NO"/>
          </a:p>
        </p:txBody>
      </p:sp>
      <p:sp>
        <p:nvSpPr>
          <p:cNvPr id="3" name="Plassholder for tabell 2"/>
          <p:cNvSpPr>
            <a:spLocks noGrp="1"/>
          </p:cNvSpPr>
          <p:nvPr>
            <p:ph type="tbl" idx="1"/>
          </p:nvPr>
        </p:nvSpPr>
        <p:spPr>
          <a:xfrm>
            <a:off x="1182688" y="2017713"/>
            <a:ext cx="7772400" cy="4114800"/>
          </a:xfrm>
        </p:spPr>
        <p:txBody>
          <a:bodyPr/>
          <a:lstStyle/>
          <a:p>
            <a:pPr lvl="0"/>
            <a:endParaRPr lang="nb-NO"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nb-NO">
              <a:solidFill>
                <a:prstClr val="black">
                  <a:tint val="75000"/>
                </a:prstClr>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b-NO">
              <a:solidFill>
                <a:prstClr val="black">
                  <a:tint val="75000"/>
                </a:prstClr>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55267E7F-09D7-4F32-A931-08200C4B2AA0}" type="slidenum">
              <a:rPr lang="nb-NO">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3792817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X 4">
    <p:bg>
      <p:bgPr>
        <a:solidFill>
          <a:schemeClr val="bg1"/>
        </a:solidFill>
        <a:effectLst/>
      </p:bgPr>
    </p:bg>
    <p:spTree>
      <p:nvGrpSpPr>
        <p:cNvPr id="1" name=""/>
        <p:cNvGrpSpPr/>
        <p:nvPr/>
      </p:nvGrpSpPr>
      <p:grpSpPr>
        <a:xfrm>
          <a:off x="0" y="0"/>
          <a:ext cx="0" cy="0"/>
          <a:chOff x="0" y="0"/>
          <a:chExt cx="0" cy="0"/>
        </a:xfrm>
      </p:grpSpPr>
      <p:pic>
        <p:nvPicPr>
          <p:cNvPr id="4" name="Bilde 6" descr="bakgrunn_conexus_head_color_v5.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66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ctrTitle"/>
          </p:nvPr>
        </p:nvSpPr>
        <p:spPr>
          <a:xfrm>
            <a:off x="2267744" y="404665"/>
            <a:ext cx="6480720" cy="720079"/>
          </a:xfrm>
          <a:prstGeom prst="rect">
            <a:avLst/>
          </a:prstGeom>
        </p:spPr>
        <p:txBody>
          <a:bodyPr>
            <a:normAutofit/>
          </a:bodyPr>
          <a:lstStyle>
            <a:lvl1pPr algn="l">
              <a:defRPr sz="4000"/>
            </a:lvl1pPr>
          </a:lstStyle>
          <a:p>
            <a:r>
              <a:rPr lang="nb-NO" smtClean="0"/>
              <a:t>Klikk for å redigere tittelstil</a:t>
            </a:r>
            <a:endParaRPr lang="nb-NO" dirty="0"/>
          </a:p>
        </p:txBody>
      </p:sp>
      <p:sp>
        <p:nvSpPr>
          <p:cNvPr id="9" name="Plassholder for tekst 6"/>
          <p:cNvSpPr>
            <a:spLocks noGrp="1"/>
          </p:cNvSpPr>
          <p:nvPr>
            <p:ph type="body" sz="quarter" idx="11"/>
          </p:nvPr>
        </p:nvSpPr>
        <p:spPr>
          <a:xfrm>
            <a:off x="2843808" y="1484784"/>
            <a:ext cx="5904656" cy="4464496"/>
          </a:xfrm>
          <a:prstGeom prst="rect">
            <a:avLst/>
          </a:prstGeom>
        </p:spPr>
        <p:txBody>
          <a:bodyPr/>
          <a:lstStyle>
            <a:lvl1pPr>
              <a:defRPr sz="2800"/>
            </a:lvl1pPr>
            <a:lvl2pPr>
              <a:defRPr sz="2400"/>
            </a:lvl2pPr>
            <a:lvl3pPr>
              <a:defRPr sz="2000"/>
            </a:lvl3pPr>
            <a:lvl4pPr>
              <a:defRPr sz="1800"/>
            </a:lvl4pPr>
            <a:lvl5pPr>
              <a:defRPr sz="1800"/>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extLst>
      <p:ext uri="{BB962C8B-B14F-4D97-AF65-F5344CB8AC3E}">
        <p14:creationId xmlns:p14="http://schemas.microsoft.com/office/powerpoint/2010/main" val="3244961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n-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n-NO"/>
          </a:p>
        </p:txBody>
      </p:sp>
      <p:sp>
        <p:nvSpPr>
          <p:cNvPr id="4" name="Plassholder for dato 3"/>
          <p:cNvSpPr>
            <a:spLocks noGrp="1"/>
          </p:cNvSpPr>
          <p:nvPr>
            <p:ph type="dt" sz="half" idx="10"/>
          </p:nvPr>
        </p:nvSpPr>
        <p:spPr/>
        <p:txBody>
          <a:bodyPr/>
          <a:lstStyle/>
          <a:p>
            <a:fld id="{21D0DAD6-400B-423B-9BBA-C6B9106008EF}" type="datetimeFigureOut">
              <a:rPr lang="nn-NO" smtClean="0">
                <a:solidFill>
                  <a:prstClr val="black">
                    <a:tint val="75000"/>
                  </a:prstClr>
                </a:solidFill>
              </a:rPr>
              <a:pPr/>
              <a:t>01.02.2017</a:t>
            </a:fld>
            <a:endParaRPr lang="nn-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n-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DD3F91EF-7DBB-4900-A9D2-3252E2749055}" type="slidenum">
              <a:rPr lang="nn-NO" smtClean="0">
                <a:solidFill>
                  <a:prstClr val="black">
                    <a:tint val="75000"/>
                  </a:prstClr>
                </a:solidFill>
              </a:rPr>
              <a:pPr/>
              <a:t>‹#›</a:t>
            </a:fld>
            <a:endParaRPr lang="nn-NO">
              <a:solidFill>
                <a:prstClr val="black">
                  <a:tint val="75000"/>
                </a:prstClr>
              </a:solidFill>
            </a:endParaRPr>
          </a:p>
        </p:txBody>
      </p:sp>
    </p:spTree>
    <p:extLst>
      <p:ext uri="{BB962C8B-B14F-4D97-AF65-F5344CB8AC3E}">
        <p14:creationId xmlns:p14="http://schemas.microsoft.com/office/powerpoint/2010/main" val="1180273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dato 3"/>
          <p:cNvSpPr>
            <a:spLocks noGrp="1"/>
          </p:cNvSpPr>
          <p:nvPr>
            <p:ph type="dt" sz="half" idx="10"/>
          </p:nvPr>
        </p:nvSpPr>
        <p:spPr/>
        <p:txBody>
          <a:bodyPr/>
          <a:lstStyle/>
          <a:p>
            <a:fld id="{21D0DAD6-400B-423B-9BBA-C6B9106008EF}" type="datetimeFigureOut">
              <a:rPr lang="nn-NO" smtClean="0">
                <a:solidFill>
                  <a:prstClr val="black">
                    <a:tint val="75000"/>
                  </a:prstClr>
                </a:solidFill>
              </a:rPr>
              <a:pPr/>
              <a:t>01.02.2017</a:t>
            </a:fld>
            <a:endParaRPr lang="nn-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n-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DD3F91EF-7DBB-4900-A9D2-3252E2749055}" type="slidenum">
              <a:rPr lang="nn-NO" smtClean="0">
                <a:solidFill>
                  <a:prstClr val="black">
                    <a:tint val="75000"/>
                  </a:prstClr>
                </a:solidFill>
              </a:rPr>
              <a:pPr/>
              <a:t>‹#›</a:t>
            </a:fld>
            <a:endParaRPr lang="nn-NO">
              <a:solidFill>
                <a:prstClr val="black">
                  <a:tint val="75000"/>
                </a:prstClr>
              </a:solidFill>
            </a:endParaRPr>
          </a:p>
        </p:txBody>
      </p:sp>
    </p:spTree>
    <p:extLst>
      <p:ext uri="{BB962C8B-B14F-4D97-AF65-F5344CB8AC3E}">
        <p14:creationId xmlns:p14="http://schemas.microsoft.com/office/powerpoint/2010/main" val="59820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n-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21D0DAD6-400B-423B-9BBA-C6B9106008EF}" type="datetimeFigureOut">
              <a:rPr lang="nn-NO" smtClean="0">
                <a:solidFill>
                  <a:prstClr val="black">
                    <a:tint val="75000"/>
                  </a:prstClr>
                </a:solidFill>
              </a:rPr>
              <a:pPr/>
              <a:t>01.02.2017</a:t>
            </a:fld>
            <a:endParaRPr lang="nn-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n-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DD3F91EF-7DBB-4900-A9D2-3252E2749055}" type="slidenum">
              <a:rPr lang="nn-NO" smtClean="0">
                <a:solidFill>
                  <a:prstClr val="black">
                    <a:tint val="75000"/>
                  </a:prstClr>
                </a:solidFill>
              </a:rPr>
              <a:pPr/>
              <a:t>‹#›</a:t>
            </a:fld>
            <a:endParaRPr lang="nn-NO">
              <a:solidFill>
                <a:prstClr val="black">
                  <a:tint val="75000"/>
                </a:prstClr>
              </a:solidFill>
            </a:endParaRPr>
          </a:p>
        </p:txBody>
      </p:sp>
    </p:spTree>
    <p:extLst>
      <p:ext uri="{BB962C8B-B14F-4D97-AF65-F5344CB8AC3E}">
        <p14:creationId xmlns:p14="http://schemas.microsoft.com/office/powerpoint/2010/main" val="3390489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5" name="Plassholder for dato 4"/>
          <p:cNvSpPr>
            <a:spLocks noGrp="1"/>
          </p:cNvSpPr>
          <p:nvPr>
            <p:ph type="dt" sz="half" idx="10"/>
          </p:nvPr>
        </p:nvSpPr>
        <p:spPr/>
        <p:txBody>
          <a:bodyPr/>
          <a:lstStyle/>
          <a:p>
            <a:fld id="{21D0DAD6-400B-423B-9BBA-C6B9106008EF}" type="datetimeFigureOut">
              <a:rPr lang="nn-NO" smtClean="0">
                <a:solidFill>
                  <a:prstClr val="black">
                    <a:tint val="75000"/>
                  </a:prstClr>
                </a:solidFill>
              </a:rPr>
              <a:pPr/>
              <a:t>01.02.2017</a:t>
            </a:fld>
            <a:endParaRPr lang="nn-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n-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DD3F91EF-7DBB-4900-A9D2-3252E2749055}" type="slidenum">
              <a:rPr lang="nn-NO" smtClean="0">
                <a:solidFill>
                  <a:prstClr val="black">
                    <a:tint val="75000"/>
                  </a:prstClr>
                </a:solidFill>
              </a:rPr>
              <a:pPr/>
              <a:t>‹#›</a:t>
            </a:fld>
            <a:endParaRPr lang="nn-NO">
              <a:solidFill>
                <a:prstClr val="black">
                  <a:tint val="75000"/>
                </a:prstClr>
              </a:solidFill>
            </a:endParaRPr>
          </a:p>
        </p:txBody>
      </p:sp>
    </p:spTree>
    <p:extLst>
      <p:ext uri="{BB962C8B-B14F-4D97-AF65-F5344CB8AC3E}">
        <p14:creationId xmlns:p14="http://schemas.microsoft.com/office/powerpoint/2010/main" val="2788007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n-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7" name="Plassholder for dato 6"/>
          <p:cNvSpPr>
            <a:spLocks noGrp="1"/>
          </p:cNvSpPr>
          <p:nvPr>
            <p:ph type="dt" sz="half" idx="10"/>
          </p:nvPr>
        </p:nvSpPr>
        <p:spPr/>
        <p:txBody>
          <a:bodyPr/>
          <a:lstStyle/>
          <a:p>
            <a:fld id="{21D0DAD6-400B-423B-9BBA-C6B9106008EF}" type="datetimeFigureOut">
              <a:rPr lang="nn-NO" smtClean="0">
                <a:solidFill>
                  <a:prstClr val="black">
                    <a:tint val="75000"/>
                  </a:prstClr>
                </a:solidFill>
              </a:rPr>
              <a:pPr/>
              <a:t>01.02.2017</a:t>
            </a:fld>
            <a:endParaRPr lang="nn-NO">
              <a:solidFill>
                <a:prstClr val="black">
                  <a:tint val="75000"/>
                </a:prstClr>
              </a:solidFill>
            </a:endParaRPr>
          </a:p>
        </p:txBody>
      </p:sp>
      <p:sp>
        <p:nvSpPr>
          <p:cNvPr id="8" name="Plassholder for bunntekst 7"/>
          <p:cNvSpPr>
            <a:spLocks noGrp="1"/>
          </p:cNvSpPr>
          <p:nvPr>
            <p:ph type="ftr" sz="quarter" idx="11"/>
          </p:nvPr>
        </p:nvSpPr>
        <p:spPr/>
        <p:txBody>
          <a:bodyPr/>
          <a:lstStyle/>
          <a:p>
            <a:endParaRPr lang="nn-NO">
              <a:solidFill>
                <a:prstClr val="black">
                  <a:tint val="75000"/>
                </a:prstClr>
              </a:solidFill>
            </a:endParaRPr>
          </a:p>
        </p:txBody>
      </p:sp>
      <p:sp>
        <p:nvSpPr>
          <p:cNvPr id="9" name="Plassholder for lysbildenummer 8"/>
          <p:cNvSpPr>
            <a:spLocks noGrp="1"/>
          </p:cNvSpPr>
          <p:nvPr>
            <p:ph type="sldNum" sz="quarter" idx="12"/>
          </p:nvPr>
        </p:nvSpPr>
        <p:spPr/>
        <p:txBody>
          <a:bodyPr/>
          <a:lstStyle/>
          <a:p>
            <a:fld id="{DD3F91EF-7DBB-4900-A9D2-3252E2749055}" type="slidenum">
              <a:rPr lang="nn-NO" smtClean="0">
                <a:solidFill>
                  <a:prstClr val="black">
                    <a:tint val="75000"/>
                  </a:prstClr>
                </a:solidFill>
              </a:rPr>
              <a:pPr/>
              <a:t>‹#›</a:t>
            </a:fld>
            <a:endParaRPr lang="nn-NO">
              <a:solidFill>
                <a:prstClr val="black">
                  <a:tint val="75000"/>
                </a:prstClr>
              </a:solidFill>
            </a:endParaRPr>
          </a:p>
        </p:txBody>
      </p:sp>
    </p:spTree>
    <p:extLst>
      <p:ext uri="{BB962C8B-B14F-4D97-AF65-F5344CB8AC3E}">
        <p14:creationId xmlns:p14="http://schemas.microsoft.com/office/powerpoint/2010/main" val="154184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dato 2"/>
          <p:cNvSpPr>
            <a:spLocks noGrp="1"/>
          </p:cNvSpPr>
          <p:nvPr>
            <p:ph type="dt" sz="half" idx="10"/>
          </p:nvPr>
        </p:nvSpPr>
        <p:spPr/>
        <p:txBody>
          <a:bodyPr/>
          <a:lstStyle/>
          <a:p>
            <a:fld id="{21D0DAD6-400B-423B-9BBA-C6B9106008EF}" type="datetimeFigureOut">
              <a:rPr lang="nn-NO" smtClean="0">
                <a:solidFill>
                  <a:prstClr val="black">
                    <a:tint val="75000"/>
                  </a:prstClr>
                </a:solidFill>
              </a:rPr>
              <a:pPr/>
              <a:t>01.02.2017</a:t>
            </a:fld>
            <a:endParaRPr lang="nn-NO">
              <a:solidFill>
                <a:prstClr val="black">
                  <a:tint val="75000"/>
                </a:prstClr>
              </a:solidFill>
            </a:endParaRPr>
          </a:p>
        </p:txBody>
      </p:sp>
      <p:sp>
        <p:nvSpPr>
          <p:cNvPr id="4" name="Plassholder for bunntekst 3"/>
          <p:cNvSpPr>
            <a:spLocks noGrp="1"/>
          </p:cNvSpPr>
          <p:nvPr>
            <p:ph type="ftr" sz="quarter" idx="11"/>
          </p:nvPr>
        </p:nvSpPr>
        <p:spPr/>
        <p:txBody>
          <a:bodyPr/>
          <a:lstStyle/>
          <a:p>
            <a:endParaRPr lang="nn-NO">
              <a:solidFill>
                <a:prstClr val="black">
                  <a:tint val="75000"/>
                </a:prstClr>
              </a:solidFill>
            </a:endParaRPr>
          </a:p>
        </p:txBody>
      </p:sp>
      <p:sp>
        <p:nvSpPr>
          <p:cNvPr id="5" name="Plassholder for lysbildenummer 4"/>
          <p:cNvSpPr>
            <a:spLocks noGrp="1"/>
          </p:cNvSpPr>
          <p:nvPr>
            <p:ph type="sldNum" sz="quarter" idx="12"/>
          </p:nvPr>
        </p:nvSpPr>
        <p:spPr/>
        <p:txBody>
          <a:bodyPr/>
          <a:lstStyle/>
          <a:p>
            <a:fld id="{DD3F91EF-7DBB-4900-A9D2-3252E2749055}" type="slidenum">
              <a:rPr lang="nn-NO" smtClean="0">
                <a:solidFill>
                  <a:prstClr val="black">
                    <a:tint val="75000"/>
                  </a:prstClr>
                </a:solidFill>
              </a:rPr>
              <a:pPr/>
              <a:t>‹#›</a:t>
            </a:fld>
            <a:endParaRPr lang="nn-NO">
              <a:solidFill>
                <a:prstClr val="black">
                  <a:tint val="75000"/>
                </a:prstClr>
              </a:solidFill>
            </a:endParaRPr>
          </a:p>
        </p:txBody>
      </p:sp>
    </p:spTree>
    <p:extLst>
      <p:ext uri="{BB962C8B-B14F-4D97-AF65-F5344CB8AC3E}">
        <p14:creationId xmlns:p14="http://schemas.microsoft.com/office/powerpoint/2010/main" val="2376479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231FB1E-CA9E-4245-A25F-75CDF98B5F8A}" type="datetimeFigureOut">
              <a:rPr lang="nb-NO" smtClean="0">
                <a:solidFill>
                  <a:prstClr val="black">
                    <a:tint val="75000"/>
                  </a:prstClr>
                </a:solidFill>
              </a:rPr>
              <a:pPr/>
              <a:t>01.02.2017</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A03DB07F-CF2B-4B31-BF17-3B2FE94A6E99}"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676850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21D0DAD6-400B-423B-9BBA-C6B9106008EF}" type="datetimeFigureOut">
              <a:rPr lang="nn-NO" smtClean="0">
                <a:solidFill>
                  <a:prstClr val="black">
                    <a:tint val="75000"/>
                  </a:prstClr>
                </a:solidFill>
              </a:rPr>
              <a:pPr/>
              <a:t>01.02.2017</a:t>
            </a:fld>
            <a:endParaRPr lang="nn-NO">
              <a:solidFill>
                <a:prstClr val="black">
                  <a:tint val="75000"/>
                </a:prstClr>
              </a:solidFill>
            </a:endParaRPr>
          </a:p>
        </p:txBody>
      </p:sp>
      <p:sp>
        <p:nvSpPr>
          <p:cNvPr id="3" name="Plassholder for bunntekst 2"/>
          <p:cNvSpPr>
            <a:spLocks noGrp="1"/>
          </p:cNvSpPr>
          <p:nvPr>
            <p:ph type="ftr" sz="quarter" idx="11"/>
          </p:nvPr>
        </p:nvSpPr>
        <p:spPr/>
        <p:txBody>
          <a:bodyPr/>
          <a:lstStyle/>
          <a:p>
            <a:endParaRPr lang="nn-NO">
              <a:solidFill>
                <a:prstClr val="black">
                  <a:tint val="75000"/>
                </a:prstClr>
              </a:solidFill>
            </a:endParaRPr>
          </a:p>
        </p:txBody>
      </p:sp>
      <p:sp>
        <p:nvSpPr>
          <p:cNvPr id="4" name="Plassholder for lysbildenummer 3"/>
          <p:cNvSpPr>
            <a:spLocks noGrp="1"/>
          </p:cNvSpPr>
          <p:nvPr>
            <p:ph type="sldNum" sz="quarter" idx="12"/>
          </p:nvPr>
        </p:nvSpPr>
        <p:spPr/>
        <p:txBody>
          <a:bodyPr/>
          <a:lstStyle/>
          <a:p>
            <a:fld id="{DD3F91EF-7DBB-4900-A9D2-3252E2749055}" type="slidenum">
              <a:rPr lang="nn-NO" smtClean="0">
                <a:solidFill>
                  <a:prstClr val="black">
                    <a:tint val="75000"/>
                  </a:prstClr>
                </a:solidFill>
              </a:rPr>
              <a:pPr/>
              <a:t>‹#›</a:t>
            </a:fld>
            <a:endParaRPr lang="nn-NO">
              <a:solidFill>
                <a:prstClr val="black">
                  <a:tint val="75000"/>
                </a:prstClr>
              </a:solidFill>
            </a:endParaRPr>
          </a:p>
        </p:txBody>
      </p:sp>
    </p:spTree>
    <p:extLst>
      <p:ext uri="{BB962C8B-B14F-4D97-AF65-F5344CB8AC3E}">
        <p14:creationId xmlns:p14="http://schemas.microsoft.com/office/powerpoint/2010/main" val="2505810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n-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21D0DAD6-400B-423B-9BBA-C6B9106008EF}" type="datetimeFigureOut">
              <a:rPr lang="nn-NO" smtClean="0">
                <a:solidFill>
                  <a:prstClr val="black">
                    <a:tint val="75000"/>
                  </a:prstClr>
                </a:solidFill>
              </a:rPr>
              <a:pPr/>
              <a:t>01.02.2017</a:t>
            </a:fld>
            <a:endParaRPr lang="nn-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n-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DD3F91EF-7DBB-4900-A9D2-3252E2749055}" type="slidenum">
              <a:rPr lang="nn-NO" smtClean="0">
                <a:solidFill>
                  <a:prstClr val="black">
                    <a:tint val="75000"/>
                  </a:prstClr>
                </a:solidFill>
              </a:rPr>
              <a:pPr/>
              <a:t>‹#›</a:t>
            </a:fld>
            <a:endParaRPr lang="nn-NO">
              <a:solidFill>
                <a:prstClr val="black">
                  <a:tint val="75000"/>
                </a:prstClr>
              </a:solidFill>
            </a:endParaRPr>
          </a:p>
        </p:txBody>
      </p:sp>
    </p:spTree>
    <p:extLst>
      <p:ext uri="{BB962C8B-B14F-4D97-AF65-F5344CB8AC3E}">
        <p14:creationId xmlns:p14="http://schemas.microsoft.com/office/powerpoint/2010/main" val="2264874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n-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n-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21D0DAD6-400B-423B-9BBA-C6B9106008EF}" type="datetimeFigureOut">
              <a:rPr lang="nn-NO" smtClean="0">
                <a:solidFill>
                  <a:prstClr val="black">
                    <a:tint val="75000"/>
                  </a:prstClr>
                </a:solidFill>
              </a:rPr>
              <a:pPr/>
              <a:t>01.02.2017</a:t>
            </a:fld>
            <a:endParaRPr lang="nn-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n-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DD3F91EF-7DBB-4900-A9D2-3252E2749055}" type="slidenum">
              <a:rPr lang="nn-NO" smtClean="0">
                <a:solidFill>
                  <a:prstClr val="black">
                    <a:tint val="75000"/>
                  </a:prstClr>
                </a:solidFill>
              </a:rPr>
              <a:pPr/>
              <a:t>‹#›</a:t>
            </a:fld>
            <a:endParaRPr lang="nn-NO">
              <a:solidFill>
                <a:prstClr val="black">
                  <a:tint val="75000"/>
                </a:prstClr>
              </a:solidFill>
            </a:endParaRPr>
          </a:p>
        </p:txBody>
      </p:sp>
    </p:spTree>
    <p:extLst>
      <p:ext uri="{BB962C8B-B14F-4D97-AF65-F5344CB8AC3E}">
        <p14:creationId xmlns:p14="http://schemas.microsoft.com/office/powerpoint/2010/main" val="905042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dato 3"/>
          <p:cNvSpPr>
            <a:spLocks noGrp="1"/>
          </p:cNvSpPr>
          <p:nvPr>
            <p:ph type="dt" sz="half" idx="10"/>
          </p:nvPr>
        </p:nvSpPr>
        <p:spPr/>
        <p:txBody>
          <a:bodyPr/>
          <a:lstStyle/>
          <a:p>
            <a:fld id="{21D0DAD6-400B-423B-9BBA-C6B9106008EF}" type="datetimeFigureOut">
              <a:rPr lang="nn-NO" smtClean="0">
                <a:solidFill>
                  <a:prstClr val="black">
                    <a:tint val="75000"/>
                  </a:prstClr>
                </a:solidFill>
              </a:rPr>
              <a:pPr/>
              <a:t>01.02.2017</a:t>
            </a:fld>
            <a:endParaRPr lang="nn-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n-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DD3F91EF-7DBB-4900-A9D2-3252E2749055}" type="slidenum">
              <a:rPr lang="nn-NO" smtClean="0">
                <a:solidFill>
                  <a:prstClr val="black">
                    <a:tint val="75000"/>
                  </a:prstClr>
                </a:solidFill>
              </a:rPr>
              <a:pPr/>
              <a:t>‹#›</a:t>
            </a:fld>
            <a:endParaRPr lang="nn-NO">
              <a:solidFill>
                <a:prstClr val="black">
                  <a:tint val="75000"/>
                </a:prstClr>
              </a:solidFill>
            </a:endParaRPr>
          </a:p>
        </p:txBody>
      </p:sp>
    </p:spTree>
    <p:extLst>
      <p:ext uri="{BB962C8B-B14F-4D97-AF65-F5344CB8AC3E}">
        <p14:creationId xmlns:p14="http://schemas.microsoft.com/office/powerpoint/2010/main" val="990713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n-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dato 3"/>
          <p:cNvSpPr>
            <a:spLocks noGrp="1"/>
          </p:cNvSpPr>
          <p:nvPr>
            <p:ph type="dt" sz="half" idx="10"/>
          </p:nvPr>
        </p:nvSpPr>
        <p:spPr/>
        <p:txBody>
          <a:bodyPr/>
          <a:lstStyle/>
          <a:p>
            <a:fld id="{21D0DAD6-400B-423B-9BBA-C6B9106008EF}" type="datetimeFigureOut">
              <a:rPr lang="nn-NO" smtClean="0">
                <a:solidFill>
                  <a:prstClr val="black">
                    <a:tint val="75000"/>
                  </a:prstClr>
                </a:solidFill>
              </a:rPr>
              <a:pPr/>
              <a:t>01.02.2017</a:t>
            </a:fld>
            <a:endParaRPr lang="nn-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n-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DD3F91EF-7DBB-4900-A9D2-3252E2749055}" type="slidenum">
              <a:rPr lang="nn-NO" smtClean="0">
                <a:solidFill>
                  <a:prstClr val="black">
                    <a:tint val="75000"/>
                  </a:prstClr>
                </a:solidFill>
              </a:rPr>
              <a:pPr/>
              <a:t>‹#›</a:t>
            </a:fld>
            <a:endParaRPr lang="nn-NO">
              <a:solidFill>
                <a:prstClr val="black">
                  <a:tint val="75000"/>
                </a:prstClr>
              </a:solidFill>
            </a:endParaRPr>
          </a:p>
        </p:txBody>
      </p:sp>
    </p:spTree>
    <p:extLst>
      <p:ext uri="{BB962C8B-B14F-4D97-AF65-F5344CB8AC3E}">
        <p14:creationId xmlns:p14="http://schemas.microsoft.com/office/powerpoint/2010/main" val="52698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B231FB1E-CA9E-4245-A25F-75CDF98B5F8A}" type="datetimeFigureOut">
              <a:rPr lang="nb-NO" smtClean="0">
                <a:solidFill>
                  <a:prstClr val="black">
                    <a:tint val="75000"/>
                  </a:prstClr>
                </a:solidFill>
              </a:rPr>
              <a:pPr/>
              <a:t>01.02.2017</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A03DB07F-CF2B-4B31-BF17-3B2FE94A6E99}"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825497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B231FB1E-CA9E-4245-A25F-75CDF98B5F8A}" type="datetimeFigureOut">
              <a:rPr lang="nb-NO" smtClean="0">
                <a:solidFill>
                  <a:prstClr val="black">
                    <a:tint val="75000"/>
                  </a:prstClr>
                </a:solidFill>
              </a:rPr>
              <a:pPr/>
              <a:t>01.02.2017</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A03DB07F-CF2B-4B31-BF17-3B2FE94A6E99}"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614768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B231FB1E-CA9E-4245-A25F-75CDF98B5F8A}" type="datetimeFigureOut">
              <a:rPr lang="nb-NO" smtClean="0">
                <a:solidFill>
                  <a:prstClr val="black">
                    <a:tint val="75000"/>
                  </a:prstClr>
                </a:solidFill>
              </a:rPr>
              <a:pPr/>
              <a:t>01.02.2017</a:t>
            </a:fld>
            <a:endParaRPr lang="nb-NO">
              <a:solidFill>
                <a:prstClr val="black">
                  <a:tint val="75000"/>
                </a:prstClr>
              </a:solidFill>
            </a:endParaRPr>
          </a:p>
        </p:txBody>
      </p:sp>
      <p:sp>
        <p:nvSpPr>
          <p:cNvPr id="8" name="Plassholder for bunntekst 7"/>
          <p:cNvSpPr>
            <a:spLocks noGrp="1"/>
          </p:cNvSpPr>
          <p:nvPr>
            <p:ph type="ftr" sz="quarter" idx="11"/>
          </p:nvPr>
        </p:nvSpPr>
        <p:spPr/>
        <p:txBody>
          <a:bodyPr/>
          <a:lstStyle/>
          <a:p>
            <a:endParaRPr lang="nb-NO">
              <a:solidFill>
                <a:prstClr val="black">
                  <a:tint val="75000"/>
                </a:prstClr>
              </a:solidFill>
            </a:endParaRPr>
          </a:p>
        </p:txBody>
      </p:sp>
      <p:sp>
        <p:nvSpPr>
          <p:cNvPr id="9" name="Plassholder for lysbildenummer 8"/>
          <p:cNvSpPr>
            <a:spLocks noGrp="1"/>
          </p:cNvSpPr>
          <p:nvPr>
            <p:ph type="sldNum" sz="quarter" idx="12"/>
          </p:nvPr>
        </p:nvSpPr>
        <p:spPr/>
        <p:txBody>
          <a:bodyPr/>
          <a:lstStyle/>
          <a:p>
            <a:fld id="{A03DB07F-CF2B-4B31-BF17-3B2FE94A6E99}"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060743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B231FB1E-CA9E-4245-A25F-75CDF98B5F8A}" type="datetimeFigureOut">
              <a:rPr lang="nb-NO" smtClean="0">
                <a:solidFill>
                  <a:prstClr val="black">
                    <a:tint val="75000"/>
                  </a:prstClr>
                </a:solidFill>
              </a:rPr>
              <a:pPr/>
              <a:t>01.02.2017</a:t>
            </a:fld>
            <a:endParaRPr lang="nb-NO">
              <a:solidFill>
                <a:prstClr val="black">
                  <a:tint val="75000"/>
                </a:prstClr>
              </a:solidFill>
            </a:endParaRPr>
          </a:p>
        </p:txBody>
      </p:sp>
      <p:sp>
        <p:nvSpPr>
          <p:cNvPr id="4" name="Plassholder for bunntekst 3"/>
          <p:cNvSpPr>
            <a:spLocks noGrp="1"/>
          </p:cNvSpPr>
          <p:nvPr>
            <p:ph type="ftr" sz="quarter" idx="11"/>
          </p:nvPr>
        </p:nvSpPr>
        <p:spPr/>
        <p:txBody>
          <a:bodyPr/>
          <a:lstStyle/>
          <a:p>
            <a:endParaRPr lang="nb-NO">
              <a:solidFill>
                <a:prstClr val="black">
                  <a:tint val="75000"/>
                </a:prstClr>
              </a:solidFill>
            </a:endParaRPr>
          </a:p>
        </p:txBody>
      </p:sp>
      <p:sp>
        <p:nvSpPr>
          <p:cNvPr id="5" name="Plassholder for lysbildenummer 4"/>
          <p:cNvSpPr>
            <a:spLocks noGrp="1"/>
          </p:cNvSpPr>
          <p:nvPr>
            <p:ph type="sldNum" sz="quarter" idx="12"/>
          </p:nvPr>
        </p:nvSpPr>
        <p:spPr/>
        <p:txBody>
          <a:bodyPr/>
          <a:lstStyle/>
          <a:p>
            <a:fld id="{A03DB07F-CF2B-4B31-BF17-3B2FE94A6E99}"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713926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231FB1E-CA9E-4245-A25F-75CDF98B5F8A}" type="datetimeFigureOut">
              <a:rPr lang="nb-NO" smtClean="0">
                <a:solidFill>
                  <a:prstClr val="black">
                    <a:tint val="75000"/>
                  </a:prstClr>
                </a:solidFill>
              </a:rPr>
              <a:pPr/>
              <a:t>01.02.2017</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endParaRPr lang="nb-NO">
              <a:solidFill>
                <a:prstClr val="black">
                  <a:tint val="75000"/>
                </a:prstClr>
              </a:solidFill>
            </a:endParaRPr>
          </a:p>
        </p:txBody>
      </p:sp>
      <p:sp>
        <p:nvSpPr>
          <p:cNvPr id="4" name="Plassholder for lysbildenummer 3"/>
          <p:cNvSpPr>
            <a:spLocks noGrp="1"/>
          </p:cNvSpPr>
          <p:nvPr>
            <p:ph type="sldNum" sz="quarter" idx="12"/>
          </p:nvPr>
        </p:nvSpPr>
        <p:spPr/>
        <p:txBody>
          <a:bodyPr/>
          <a:lstStyle/>
          <a:p>
            <a:fld id="{A03DB07F-CF2B-4B31-BF17-3B2FE94A6E99}"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038028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B231FB1E-CA9E-4245-A25F-75CDF98B5F8A}" type="datetimeFigureOut">
              <a:rPr lang="nb-NO" smtClean="0">
                <a:solidFill>
                  <a:prstClr val="black">
                    <a:tint val="75000"/>
                  </a:prstClr>
                </a:solidFill>
              </a:rPr>
              <a:pPr/>
              <a:t>01.02.2017</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A03DB07F-CF2B-4B31-BF17-3B2FE94A6E99}"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926041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B231FB1E-CA9E-4245-A25F-75CDF98B5F8A}" type="datetimeFigureOut">
              <a:rPr lang="nb-NO" smtClean="0">
                <a:solidFill>
                  <a:prstClr val="black">
                    <a:tint val="75000"/>
                  </a:prstClr>
                </a:solidFill>
              </a:rPr>
              <a:pPr/>
              <a:t>01.02.2017</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A03DB07F-CF2B-4B31-BF17-3B2FE94A6E99}"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73721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31FB1E-CA9E-4245-A25F-75CDF98B5F8A}" type="datetimeFigureOut">
              <a:rPr lang="nb-NO" smtClean="0">
                <a:solidFill>
                  <a:prstClr val="black">
                    <a:tint val="75000"/>
                  </a:prstClr>
                </a:solidFill>
              </a:rPr>
              <a:pPr/>
              <a:t>01.02.2017</a:t>
            </a:fld>
            <a:endParaRPr lang="nb-NO">
              <a:solidFill>
                <a:prstClr val="black">
                  <a:tint val="75000"/>
                </a:prstClr>
              </a:solidFill>
            </a:endParaRPr>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solidFill>
                <a:prstClr val="black">
                  <a:tint val="75000"/>
                </a:prstClr>
              </a:solidFill>
            </a:endParaRPr>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3DB07F-CF2B-4B31-BF17-3B2FE94A6E99}"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068154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8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n-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0DAD6-400B-423B-9BBA-C6B9106008EF}" type="datetimeFigureOut">
              <a:rPr lang="nn-NO" smtClean="0">
                <a:solidFill>
                  <a:prstClr val="black">
                    <a:tint val="75000"/>
                  </a:prstClr>
                </a:solidFill>
              </a:rPr>
              <a:pPr/>
              <a:t>01.02.2017</a:t>
            </a:fld>
            <a:endParaRPr lang="nn-NO">
              <a:solidFill>
                <a:prstClr val="black">
                  <a:tint val="75000"/>
                </a:prstClr>
              </a:solidFill>
            </a:endParaRPr>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n-NO">
              <a:solidFill>
                <a:prstClr val="black">
                  <a:tint val="75000"/>
                </a:prstClr>
              </a:solidFill>
            </a:endParaRPr>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F91EF-7DBB-4900-A9D2-3252E2749055}" type="slidenum">
              <a:rPr lang="nn-NO" smtClean="0">
                <a:solidFill>
                  <a:prstClr val="black">
                    <a:tint val="75000"/>
                  </a:prstClr>
                </a:solidFill>
              </a:rPr>
              <a:pPr/>
              <a:t>‹#›</a:t>
            </a:fld>
            <a:endParaRPr lang="nn-NO">
              <a:solidFill>
                <a:prstClr val="black">
                  <a:tint val="75000"/>
                </a:prstClr>
              </a:solidFill>
            </a:endParaRPr>
          </a:p>
        </p:txBody>
      </p:sp>
    </p:spTree>
    <p:extLst>
      <p:ext uri="{BB962C8B-B14F-4D97-AF65-F5344CB8AC3E}">
        <p14:creationId xmlns:p14="http://schemas.microsoft.com/office/powerpoint/2010/main" val="105473148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gymogturn.no/default.asp" TargetMode="Externa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fontScale="90000"/>
          </a:bodyPr>
          <a:lstStyle/>
          <a:p>
            <a:r>
              <a:rPr lang="nb-NO" dirty="0" smtClean="0"/>
              <a:t>Ledelse av endrings- og utviklingsprosesser - fra individuell undring til kollektiv handling</a:t>
            </a:r>
            <a:br>
              <a:rPr lang="nb-NO" dirty="0" smtClean="0"/>
            </a:br>
            <a:r>
              <a:rPr lang="nb-NO" dirty="0" smtClean="0"/>
              <a:t/>
            </a:r>
            <a:br>
              <a:rPr lang="nb-NO" dirty="0" smtClean="0"/>
            </a:br>
            <a:r>
              <a:rPr lang="nb-NO" sz="3600" dirty="0" smtClean="0"/>
              <a:t>- at vi gjør slik som vi har sagt vi skal gjøre…..</a:t>
            </a:r>
            <a:endParaRPr lang="nb-NO" dirty="0"/>
          </a:p>
        </p:txBody>
      </p:sp>
      <p:sp>
        <p:nvSpPr>
          <p:cNvPr id="3" name="Undertittel 2"/>
          <p:cNvSpPr>
            <a:spLocks noGrp="1"/>
          </p:cNvSpPr>
          <p:nvPr>
            <p:ph type="subTitle" idx="1"/>
          </p:nvPr>
        </p:nvSpPr>
        <p:spPr>
          <a:xfrm>
            <a:off x="1475656" y="5013176"/>
            <a:ext cx="6400800" cy="1752600"/>
          </a:xfrm>
        </p:spPr>
        <p:txBody>
          <a:bodyPr/>
          <a:lstStyle/>
          <a:p>
            <a:r>
              <a:rPr lang="nb-NO" dirty="0" smtClean="0"/>
              <a:t>Professor Kjell-Åge Gotvassli</a:t>
            </a:r>
          </a:p>
          <a:p>
            <a:r>
              <a:rPr lang="nb-NO" dirty="0" smtClean="0"/>
              <a:t>DMMH</a:t>
            </a:r>
          </a:p>
          <a:p>
            <a:r>
              <a:rPr lang="nb-NO" dirty="0" smtClean="0"/>
              <a:t>kag@dmmh.no</a:t>
            </a:r>
            <a:endParaRPr lang="nb-NO" dirty="0"/>
          </a:p>
        </p:txBody>
      </p:sp>
    </p:spTree>
    <p:extLst>
      <p:ext uri="{BB962C8B-B14F-4D97-AF65-F5344CB8AC3E}">
        <p14:creationId xmlns:p14="http://schemas.microsoft.com/office/powerpoint/2010/main" val="3865281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Lærende organisasjon</a:t>
            </a:r>
            <a:endParaRPr lang="en-US" dirty="0"/>
          </a:p>
        </p:txBody>
      </p:sp>
      <p:sp>
        <p:nvSpPr>
          <p:cNvPr id="3" name="Plassholder for innhold 2"/>
          <p:cNvSpPr>
            <a:spLocks noGrp="1"/>
          </p:cNvSpPr>
          <p:nvPr>
            <p:ph idx="1"/>
          </p:nvPr>
        </p:nvSpPr>
        <p:spPr/>
        <p:txBody>
          <a:bodyPr>
            <a:normAutofit/>
          </a:bodyPr>
          <a:lstStyle/>
          <a:p>
            <a:r>
              <a:rPr lang="nb-NO" dirty="0"/>
              <a:t>Hvordan arbeider vi med </a:t>
            </a:r>
            <a:r>
              <a:rPr lang="nb-NO" i="1" dirty="0"/>
              <a:t>læring</a:t>
            </a:r>
            <a:r>
              <a:rPr lang="nb-NO" dirty="0"/>
              <a:t> i barnehagen?</a:t>
            </a:r>
          </a:p>
          <a:p>
            <a:r>
              <a:rPr lang="nb-NO" dirty="0" smtClean="0"/>
              <a:t>Hvordan skaper, utvikler og deler vi </a:t>
            </a:r>
            <a:r>
              <a:rPr lang="nb-NO" i="1" dirty="0" smtClean="0"/>
              <a:t>kunnskap</a:t>
            </a:r>
            <a:r>
              <a:rPr lang="nb-NO" dirty="0" smtClean="0"/>
              <a:t> i organisasjoner?</a:t>
            </a:r>
          </a:p>
          <a:p>
            <a:r>
              <a:rPr lang="nb-NO" dirty="0" smtClean="0"/>
              <a:t>Hvordan skaper vi </a:t>
            </a:r>
            <a:r>
              <a:rPr lang="nb-NO" i="1" dirty="0" smtClean="0"/>
              <a:t>felles mål</a:t>
            </a:r>
            <a:r>
              <a:rPr lang="nb-NO" dirty="0" smtClean="0"/>
              <a:t>?</a:t>
            </a:r>
          </a:p>
          <a:p>
            <a:r>
              <a:rPr lang="nb-NO" dirty="0" smtClean="0"/>
              <a:t>Hvordan arbeider vi </a:t>
            </a:r>
            <a:r>
              <a:rPr lang="nb-NO" i="1" dirty="0" smtClean="0"/>
              <a:t>sammen</a:t>
            </a:r>
            <a:r>
              <a:rPr lang="nb-NO" dirty="0" smtClean="0"/>
              <a:t> mot målene?</a:t>
            </a:r>
          </a:p>
          <a:p>
            <a:pPr marL="0" indent="0">
              <a:buNone/>
            </a:pPr>
            <a:endParaRPr lang="en-US" dirty="0"/>
          </a:p>
        </p:txBody>
      </p:sp>
    </p:spTree>
    <p:extLst>
      <p:ext uri="{BB962C8B-B14F-4D97-AF65-F5344CB8AC3E}">
        <p14:creationId xmlns:p14="http://schemas.microsoft.com/office/powerpoint/2010/main" val="4156449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descr="Figur 1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684" y="1313420"/>
            <a:ext cx="8248153" cy="420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Sylinder 3"/>
          <p:cNvSpPr txBox="1"/>
          <p:nvPr/>
        </p:nvSpPr>
        <p:spPr>
          <a:xfrm>
            <a:off x="793343" y="493067"/>
            <a:ext cx="6840760" cy="830997"/>
          </a:xfrm>
          <a:prstGeom prst="rect">
            <a:avLst/>
          </a:prstGeom>
          <a:noFill/>
        </p:spPr>
        <p:txBody>
          <a:bodyPr wrap="square" rtlCol="0">
            <a:spAutoFit/>
          </a:bodyPr>
          <a:lstStyle/>
          <a:p>
            <a:r>
              <a:rPr lang="nb-NO" sz="2400" b="1" i="1" dirty="0" smtClean="0">
                <a:solidFill>
                  <a:srgbClr val="FF0000"/>
                </a:solidFill>
              </a:rPr>
              <a:t>Utfordring: Fra individuell erfaring til kollektiv læring</a:t>
            </a:r>
            <a:endParaRPr lang="nb-NO" sz="2400" b="1" i="1" dirty="0">
              <a:solidFill>
                <a:srgbClr val="FF0000"/>
              </a:solidFill>
            </a:endParaRPr>
          </a:p>
        </p:txBody>
      </p:sp>
      <p:sp>
        <p:nvSpPr>
          <p:cNvPr id="2" name="TekstSylinder 1"/>
          <p:cNvSpPr txBox="1"/>
          <p:nvPr/>
        </p:nvSpPr>
        <p:spPr>
          <a:xfrm>
            <a:off x="476684" y="5805264"/>
            <a:ext cx="6975636" cy="369332"/>
          </a:xfrm>
          <a:prstGeom prst="rect">
            <a:avLst/>
          </a:prstGeom>
          <a:noFill/>
        </p:spPr>
        <p:txBody>
          <a:bodyPr wrap="square" rtlCol="0">
            <a:spAutoFit/>
          </a:bodyPr>
          <a:lstStyle/>
          <a:p>
            <a:r>
              <a:rPr lang="nb-NO" dirty="0" smtClean="0"/>
              <a:t>Refleksjon: Hvilke «trinn» opplever dere som mest krevende?</a:t>
            </a:r>
            <a:endParaRPr lang="nb-NO" dirty="0"/>
          </a:p>
        </p:txBody>
      </p:sp>
    </p:spTree>
    <p:extLst>
      <p:ext uri="{BB962C8B-B14F-4D97-AF65-F5344CB8AC3E}">
        <p14:creationId xmlns:p14="http://schemas.microsoft.com/office/powerpoint/2010/main" val="181729589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Implementering – fra plan til praksis</a:t>
            </a:r>
            <a:endParaRPr lang="en-US" dirty="0"/>
          </a:p>
        </p:txBody>
      </p:sp>
      <p:sp>
        <p:nvSpPr>
          <p:cNvPr id="3" name="Plassholder for bunntekst 2"/>
          <p:cNvSpPr>
            <a:spLocks noGrp="1"/>
          </p:cNvSpPr>
          <p:nvPr>
            <p:ph type="ftr" sz="quarter" idx="11"/>
          </p:nvPr>
        </p:nvSpPr>
        <p:spPr>
          <a:xfrm>
            <a:off x="4915461" y="5276468"/>
            <a:ext cx="3962400" cy="342900"/>
          </a:xfrm>
        </p:spPr>
        <p:txBody>
          <a:bodyPr/>
          <a:lstStyle/>
          <a:p>
            <a:pPr>
              <a:defRPr/>
            </a:pPr>
            <a:r>
              <a:rPr lang="nb-NO" sz="1500" b="1" dirty="0">
                <a:solidFill>
                  <a:srgbClr val="1F497D"/>
                </a:solidFill>
              </a:rPr>
              <a:t>(</a:t>
            </a:r>
            <a:r>
              <a:rPr lang="nb-NO" sz="1500" b="1" dirty="0" err="1">
                <a:solidFill>
                  <a:srgbClr val="1F497D"/>
                </a:solidFill>
              </a:rPr>
              <a:t>Pfeffer</a:t>
            </a:r>
            <a:r>
              <a:rPr lang="nb-NO" sz="1500" b="1" dirty="0">
                <a:solidFill>
                  <a:srgbClr val="1F497D"/>
                </a:solidFill>
              </a:rPr>
              <a:t> &amp; </a:t>
            </a:r>
            <a:r>
              <a:rPr lang="nb-NO" sz="1500" b="1" dirty="0" err="1">
                <a:solidFill>
                  <a:srgbClr val="1F497D"/>
                </a:solidFill>
              </a:rPr>
              <a:t>Sutton</a:t>
            </a:r>
            <a:r>
              <a:rPr lang="nb-NO" sz="1500" b="1" dirty="0">
                <a:solidFill>
                  <a:srgbClr val="1F497D"/>
                </a:solidFill>
              </a:rPr>
              <a:t>, 2005)</a:t>
            </a:r>
          </a:p>
        </p:txBody>
      </p:sp>
      <p:sp>
        <p:nvSpPr>
          <p:cNvPr id="4" name="Plassholder for lysbildenummer 3"/>
          <p:cNvSpPr>
            <a:spLocks noGrp="1"/>
          </p:cNvSpPr>
          <p:nvPr>
            <p:ph type="sldNum" sz="quarter" idx="12"/>
          </p:nvPr>
        </p:nvSpPr>
        <p:spPr/>
        <p:txBody>
          <a:bodyPr/>
          <a:lstStyle/>
          <a:p>
            <a:pPr>
              <a:defRPr/>
            </a:pPr>
            <a:fld id="{4D335523-D290-4754-BBA9-D2F1C577AC7E}" type="slidenum">
              <a:rPr lang="nb-NO" smtClean="0"/>
              <a:pPr>
                <a:defRPr/>
              </a:pPr>
              <a:t>12</a:t>
            </a:fld>
            <a:endParaRPr lang="nb-NO"/>
          </a:p>
        </p:txBody>
      </p:sp>
      <p:sp>
        <p:nvSpPr>
          <p:cNvPr id="9" name="Ellipse 8"/>
          <p:cNvSpPr/>
          <p:nvPr/>
        </p:nvSpPr>
        <p:spPr>
          <a:xfrm>
            <a:off x="1043608" y="2618910"/>
            <a:ext cx="7560840" cy="183620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nb-NO" sz="1350" dirty="0">
                <a:solidFill>
                  <a:prstClr val="white"/>
                </a:solidFill>
              </a:rPr>
              <a:t>					  			</a:t>
            </a:r>
            <a:endParaRPr lang="en-US" sz="1350" dirty="0">
              <a:solidFill>
                <a:prstClr val="white"/>
              </a:solidFill>
            </a:endParaRPr>
          </a:p>
        </p:txBody>
      </p:sp>
      <p:sp>
        <p:nvSpPr>
          <p:cNvPr id="11" name="Ellipse 10"/>
          <p:cNvSpPr/>
          <p:nvPr/>
        </p:nvSpPr>
        <p:spPr>
          <a:xfrm>
            <a:off x="1020997" y="2780928"/>
            <a:ext cx="5040560" cy="118813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nb-NO" sz="1350" dirty="0">
                <a:solidFill>
                  <a:prstClr val="white"/>
                </a:solidFill>
              </a:rPr>
              <a:t>		</a:t>
            </a:r>
            <a:r>
              <a:rPr lang="nb-NO" dirty="0">
                <a:solidFill>
                  <a:prstClr val="white"/>
                </a:solidFill>
              </a:rPr>
              <a:t>I					</a:t>
            </a:r>
            <a:endParaRPr lang="en-US" sz="1350" dirty="0">
              <a:solidFill>
                <a:prstClr val="white"/>
              </a:solidFill>
            </a:endParaRPr>
          </a:p>
        </p:txBody>
      </p:sp>
      <p:sp>
        <p:nvSpPr>
          <p:cNvPr id="12" name="Ellipse 11"/>
          <p:cNvSpPr/>
          <p:nvPr/>
        </p:nvSpPr>
        <p:spPr>
          <a:xfrm>
            <a:off x="1020997" y="2996952"/>
            <a:ext cx="3096344" cy="8100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nb-NO" sz="1350" b="1" dirty="0">
                <a:solidFill>
                  <a:prstClr val="black"/>
                </a:solidFill>
              </a:rPr>
              <a:t>Initiere</a:t>
            </a:r>
            <a:endParaRPr lang="en-US" sz="1350" b="1" dirty="0">
              <a:solidFill>
                <a:prstClr val="black"/>
              </a:solidFill>
            </a:endParaRPr>
          </a:p>
        </p:txBody>
      </p:sp>
      <p:sp>
        <p:nvSpPr>
          <p:cNvPr id="13" name="TekstSylinder 12"/>
          <p:cNvSpPr txBox="1"/>
          <p:nvPr/>
        </p:nvSpPr>
        <p:spPr>
          <a:xfrm>
            <a:off x="4643879" y="3327690"/>
            <a:ext cx="4176464" cy="300082"/>
          </a:xfrm>
          <a:prstGeom prst="rect">
            <a:avLst/>
          </a:prstGeom>
          <a:noFill/>
        </p:spPr>
        <p:txBody>
          <a:bodyPr wrap="square" rtlCol="0">
            <a:spAutoFit/>
          </a:bodyPr>
          <a:lstStyle/>
          <a:p>
            <a:pPr fontAlgn="base">
              <a:spcBef>
                <a:spcPct val="0"/>
              </a:spcBef>
              <a:spcAft>
                <a:spcPct val="0"/>
              </a:spcAft>
            </a:pPr>
            <a:r>
              <a:rPr lang="nb-NO" sz="1350" dirty="0">
                <a:solidFill>
                  <a:prstClr val="black"/>
                </a:solidFill>
                <a:latin typeface="Arial" charset="0"/>
              </a:rPr>
              <a:t>Implementere	</a:t>
            </a:r>
            <a:r>
              <a:rPr lang="nb-NO" sz="1350" dirty="0" smtClean="0">
                <a:solidFill>
                  <a:prstClr val="black"/>
                </a:solidFill>
                <a:latin typeface="Arial" charset="0"/>
              </a:rPr>
              <a:t>Institusjonalisere</a:t>
            </a:r>
            <a:endParaRPr lang="en-US" sz="1350" dirty="0">
              <a:solidFill>
                <a:prstClr val="black"/>
              </a:solidFill>
              <a:latin typeface="Arial" charset="0"/>
            </a:endParaRPr>
          </a:p>
        </p:txBody>
      </p:sp>
      <p:sp>
        <p:nvSpPr>
          <p:cNvPr id="5" name="TekstSylinder 4"/>
          <p:cNvSpPr txBox="1"/>
          <p:nvPr/>
        </p:nvSpPr>
        <p:spPr>
          <a:xfrm>
            <a:off x="146346" y="4622184"/>
            <a:ext cx="8683980" cy="415498"/>
          </a:xfrm>
          <a:prstGeom prst="rect">
            <a:avLst/>
          </a:prstGeom>
          <a:noFill/>
        </p:spPr>
        <p:txBody>
          <a:bodyPr wrap="none" rtlCol="0">
            <a:spAutoFit/>
          </a:bodyPr>
          <a:lstStyle/>
          <a:p>
            <a:r>
              <a:rPr lang="en-US" sz="2100" b="1" dirty="0">
                <a:solidFill>
                  <a:prstClr val="black"/>
                </a:solidFill>
              </a:rPr>
              <a:t>60 % - </a:t>
            </a:r>
            <a:r>
              <a:rPr lang="en-US" sz="2100" b="1" dirty="0" err="1">
                <a:solidFill>
                  <a:prstClr val="black"/>
                </a:solidFill>
              </a:rPr>
              <a:t>ideene</a:t>
            </a:r>
            <a:r>
              <a:rPr lang="en-US" sz="2100" b="1" dirty="0">
                <a:solidFill>
                  <a:prstClr val="black"/>
                </a:solidFill>
              </a:rPr>
              <a:t> </a:t>
            </a:r>
            <a:r>
              <a:rPr lang="en-US" sz="2100" b="1" dirty="0" err="1">
                <a:solidFill>
                  <a:prstClr val="black"/>
                </a:solidFill>
              </a:rPr>
              <a:t>sirkulerer</a:t>
            </a:r>
            <a:r>
              <a:rPr lang="en-US" sz="2100" b="1" dirty="0">
                <a:solidFill>
                  <a:prstClr val="black"/>
                </a:solidFill>
              </a:rPr>
              <a:t>	    30 % - </a:t>
            </a:r>
            <a:r>
              <a:rPr lang="en-US" sz="2100" b="1" dirty="0" err="1">
                <a:solidFill>
                  <a:prstClr val="black"/>
                </a:solidFill>
              </a:rPr>
              <a:t>delvis</a:t>
            </a:r>
            <a:r>
              <a:rPr lang="en-US" sz="2100" b="1" dirty="0">
                <a:solidFill>
                  <a:prstClr val="black"/>
                </a:solidFill>
              </a:rPr>
              <a:t> </a:t>
            </a:r>
            <a:r>
              <a:rPr lang="en-US" sz="2100" b="1" dirty="0" err="1">
                <a:solidFill>
                  <a:prstClr val="black"/>
                </a:solidFill>
              </a:rPr>
              <a:t>tatt</a:t>
            </a:r>
            <a:r>
              <a:rPr lang="en-US" sz="2100" b="1" dirty="0">
                <a:solidFill>
                  <a:prstClr val="black"/>
                </a:solidFill>
              </a:rPr>
              <a:t> inn	10 % - </a:t>
            </a:r>
            <a:r>
              <a:rPr lang="en-US" sz="2100" b="1" dirty="0" err="1">
                <a:solidFill>
                  <a:prstClr val="black"/>
                </a:solidFill>
              </a:rPr>
              <a:t>er</a:t>
            </a:r>
            <a:r>
              <a:rPr lang="en-US" sz="2100" b="1" dirty="0">
                <a:solidFill>
                  <a:prstClr val="black"/>
                </a:solidFill>
              </a:rPr>
              <a:t> </a:t>
            </a:r>
            <a:r>
              <a:rPr lang="en-US" sz="2100" b="1" dirty="0" err="1">
                <a:solidFill>
                  <a:prstClr val="black"/>
                </a:solidFill>
              </a:rPr>
              <a:t>institusjonalisert</a:t>
            </a:r>
            <a:r>
              <a:rPr lang="en-US" sz="2100" b="1" dirty="0">
                <a:solidFill>
                  <a:prstClr val="black"/>
                </a:solidFill>
              </a:rPr>
              <a:t> </a:t>
            </a:r>
          </a:p>
        </p:txBody>
      </p:sp>
    </p:spTree>
    <p:extLst>
      <p:ext uri="{BB962C8B-B14F-4D97-AF65-F5344CB8AC3E}">
        <p14:creationId xmlns:p14="http://schemas.microsoft.com/office/powerpoint/2010/main" val="2377859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1113831"/>
            <a:ext cx="8229600" cy="857250"/>
          </a:xfrm>
        </p:spPr>
        <p:txBody>
          <a:bodyPr>
            <a:normAutofit fontScale="90000"/>
          </a:bodyPr>
          <a:lstStyle/>
          <a:p>
            <a:pPr eaLnBrk="1" hangingPunct="1"/>
            <a:r>
              <a:rPr lang="nb-NO" sz="3000" dirty="0"/>
              <a:t/>
            </a:r>
            <a:br>
              <a:rPr lang="nb-NO" sz="3000" dirty="0"/>
            </a:br>
            <a:r>
              <a:rPr lang="nb-NO" sz="3000" dirty="0"/>
              <a:t/>
            </a:r>
            <a:br>
              <a:rPr lang="nb-NO" sz="3000" dirty="0"/>
            </a:br>
            <a:r>
              <a:rPr lang="nb-NO" sz="3100" dirty="0"/>
              <a:t>Implementering: h</a:t>
            </a:r>
            <a:r>
              <a:rPr lang="nb-NO" sz="3100" dirty="0" smtClean="0"/>
              <a:t>vordan </a:t>
            </a:r>
            <a:r>
              <a:rPr lang="nb-NO" sz="3100" dirty="0"/>
              <a:t>kan </a:t>
            </a:r>
            <a:r>
              <a:rPr lang="nb-NO" sz="3100" dirty="0" smtClean="0"/>
              <a:t>en gå fra undring hos enkeltindivider til planer om endring og at det skjer en </a:t>
            </a:r>
            <a:r>
              <a:rPr lang="nb-NO" sz="3100" i="1" dirty="0" smtClean="0"/>
              <a:t>kollektiv endring av praksis</a:t>
            </a:r>
            <a:r>
              <a:rPr lang="nb-NO" sz="3100" dirty="0" smtClean="0"/>
              <a:t>?</a:t>
            </a:r>
            <a:br>
              <a:rPr lang="nb-NO" sz="3100" dirty="0" smtClean="0"/>
            </a:br>
            <a:r>
              <a:rPr lang="nb-NO" sz="3000" dirty="0"/>
              <a:t/>
            </a:r>
            <a:br>
              <a:rPr lang="nb-NO" sz="3000" dirty="0"/>
            </a:br>
            <a:endParaRPr lang="nb-NO" sz="3000" dirty="0"/>
          </a:p>
        </p:txBody>
      </p:sp>
      <p:sp>
        <p:nvSpPr>
          <p:cNvPr id="28675" name="Rectangle 3"/>
          <p:cNvSpPr>
            <a:spLocks noGrp="1" noChangeArrowheads="1"/>
          </p:cNvSpPr>
          <p:nvPr>
            <p:ph type="body" idx="1"/>
          </p:nvPr>
        </p:nvSpPr>
        <p:spPr>
          <a:xfrm>
            <a:off x="665970" y="2532743"/>
            <a:ext cx="7957931" cy="2936264"/>
          </a:xfrm>
        </p:spPr>
        <p:txBody>
          <a:bodyPr>
            <a:normAutofit/>
          </a:bodyPr>
          <a:lstStyle/>
          <a:p>
            <a:r>
              <a:rPr lang="nb-NO" sz="3300" dirty="0"/>
              <a:t>Hva slags type kompetanseutvikling</a:t>
            </a:r>
            <a:r>
              <a:rPr lang="nb-NO" sz="3300" dirty="0" smtClean="0"/>
              <a:t>….</a:t>
            </a:r>
          </a:p>
          <a:p>
            <a:r>
              <a:rPr lang="nb-NO" sz="3300" dirty="0" smtClean="0"/>
              <a:t>Hvilket syn på kunnskapsutvikling…..</a:t>
            </a:r>
            <a:endParaRPr lang="nb-NO" sz="3300" dirty="0"/>
          </a:p>
          <a:p>
            <a:r>
              <a:rPr lang="nb-NO" sz="3300" dirty="0"/>
              <a:t>Hvilken type organisering…</a:t>
            </a:r>
          </a:p>
          <a:p>
            <a:r>
              <a:rPr lang="nb-NO" sz="3300" dirty="0"/>
              <a:t>Hvilke arbeidsformer</a:t>
            </a:r>
            <a:r>
              <a:rPr lang="nb-NO" sz="3300" dirty="0" smtClean="0"/>
              <a:t>…..</a:t>
            </a:r>
            <a:endParaRPr lang="nb-NO" sz="3300" dirty="0"/>
          </a:p>
        </p:txBody>
      </p:sp>
      <p:sp>
        <p:nvSpPr>
          <p:cNvPr id="28676" name="Plassholder for dato 3"/>
          <p:cNvSpPr>
            <a:spLocks noGrp="1"/>
          </p:cNvSpPr>
          <p:nvPr>
            <p:ph type="dt" sz="quarter" idx="10"/>
          </p:nvPr>
        </p:nvSpPr>
        <p:spPr>
          <a:noFill/>
        </p:spPr>
        <p:txBody>
          <a:bodyPr/>
          <a:lstStyle/>
          <a:p>
            <a:fld id="{C76A3CF5-9CEC-4B1B-8BAC-CCD6B3C58B00}" type="datetime1">
              <a:rPr lang="nb-NO" smtClean="0">
                <a:solidFill>
                  <a:prstClr val="black">
                    <a:tint val="75000"/>
                  </a:prstClr>
                </a:solidFill>
              </a:rPr>
              <a:pPr/>
              <a:t>01.02.2017</a:t>
            </a:fld>
            <a:endParaRPr lang="nb-NO" smtClean="0">
              <a:solidFill>
                <a:prstClr val="black">
                  <a:tint val="75000"/>
                </a:prstClr>
              </a:solidFill>
            </a:endParaRPr>
          </a:p>
        </p:txBody>
      </p:sp>
      <p:sp>
        <p:nvSpPr>
          <p:cNvPr id="28677" name="Plassholder for lysbildenummer 4"/>
          <p:cNvSpPr>
            <a:spLocks noGrp="1"/>
          </p:cNvSpPr>
          <p:nvPr>
            <p:ph type="sldNum" sz="quarter" idx="12"/>
          </p:nvPr>
        </p:nvSpPr>
        <p:spPr>
          <a:noFill/>
        </p:spPr>
        <p:txBody>
          <a:bodyPr/>
          <a:lstStyle/>
          <a:p>
            <a:fld id="{F4AB0868-7D7C-4861-AEB1-FB3D63E68A82}" type="slidenum">
              <a:rPr lang="nb-NO" smtClean="0">
                <a:solidFill>
                  <a:prstClr val="black">
                    <a:tint val="75000"/>
                  </a:prstClr>
                </a:solidFill>
              </a:rPr>
              <a:pPr/>
              <a:t>13</a:t>
            </a:fld>
            <a:endParaRPr lang="nb-NO" smtClean="0">
              <a:solidFill>
                <a:prstClr val="black">
                  <a:tint val="75000"/>
                </a:prstClr>
              </a:solidFill>
            </a:endParaRPr>
          </a:p>
        </p:txBody>
      </p:sp>
    </p:spTree>
    <p:extLst>
      <p:ext uri="{BB962C8B-B14F-4D97-AF65-F5344CB8AC3E}">
        <p14:creationId xmlns:p14="http://schemas.microsoft.com/office/powerpoint/2010/main" val="2529082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Ulike typer kunnskap…….</a:t>
            </a:r>
            <a:endParaRPr lang="en-US" dirty="0"/>
          </a:p>
        </p:txBody>
      </p:sp>
      <p:sp>
        <p:nvSpPr>
          <p:cNvPr id="3" name="Plassholder for innhold 2"/>
          <p:cNvSpPr>
            <a:spLocks noGrp="1"/>
          </p:cNvSpPr>
          <p:nvPr>
            <p:ph idx="1"/>
          </p:nvPr>
        </p:nvSpPr>
        <p:spPr/>
        <p:txBody>
          <a:bodyPr>
            <a:normAutofit/>
          </a:bodyPr>
          <a:lstStyle/>
          <a:p>
            <a:r>
              <a:rPr lang="nb-NO" dirty="0" smtClean="0"/>
              <a:t>Hva slags </a:t>
            </a:r>
            <a:r>
              <a:rPr lang="nb-NO" i="1" dirty="0"/>
              <a:t>kunnskapssyn</a:t>
            </a:r>
            <a:r>
              <a:rPr lang="nb-NO" dirty="0"/>
              <a:t>? Hvordan skaper, utvikler og deler vi </a:t>
            </a:r>
            <a:r>
              <a:rPr lang="nb-NO" i="1" dirty="0"/>
              <a:t>kunnskap</a:t>
            </a:r>
            <a:r>
              <a:rPr lang="nb-NO" dirty="0"/>
              <a:t> i organisasjoner? </a:t>
            </a:r>
            <a:endParaRPr lang="nb-NO" dirty="0" smtClean="0"/>
          </a:p>
          <a:p>
            <a:pPr lvl="1"/>
            <a:r>
              <a:rPr lang="nb-NO" dirty="0" smtClean="0"/>
              <a:t>Det strukturelle syn </a:t>
            </a:r>
          </a:p>
          <a:p>
            <a:pPr lvl="1"/>
            <a:r>
              <a:rPr lang="nb-NO" dirty="0" smtClean="0"/>
              <a:t>Det sosiale, kulturelle </a:t>
            </a:r>
          </a:p>
          <a:p>
            <a:pPr lvl="1"/>
            <a:r>
              <a:rPr lang="nb-NO" dirty="0" smtClean="0"/>
              <a:t>Hvordan skjer læring i barnehagen som organisasjon?</a:t>
            </a:r>
          </a:p>
          <a:p>
            <a:pPr lvl="1"/>
            <a:r>
              <a:rPr lang="nb-NO" dirty="0" smtClean="0"/>
              <a:t>Hvordan får vi til kollektiv læring?</a:t>
            </a:r>
          </a:p>
          <a:p>
            <a:endParaRPr lang="en-US" dirty="0"/>
          </a:p>
        </p:txBody>
      </p:sp>
    </p:spTree>
    <p:extLst>
      <p:ext uri="{BB962C8B-B14F-4D97-AF65-F5344CB8AC3E}">
        <p14:creationId xmlns:p14="http://schemas.microsoft.com/office/powerpoint/2010/main" val="1860062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23528" y="53752"/>
            <a:ext cx="8229600" cy="1143000"/>
          </a:xfrm>
        </p:spPr>
        <p:txBody>
          <a:bodyPr>
            <a:normAutofit/>
          </a:bodyPr>
          <a:lstStyle/>
          <a:p>
            <a:r>
              <a:rPr lang="nb-NO" dirty="0" smtClean="0"/>
              <a:t>Den strukturelle kunnskapen</a:t>
            </a:r>
          </a:p>
        </p:txBody>
      </p:sp>
      <p:sp>
        <p:nvSpPr>
          <p:cNvPr id="4" name="Plassholder for dato 3"/>
          <p:cNvSpPr>
            <a:spLocks noGrp="1"/>
          </p:cNvSpPr>
          <p:nvPr>
            <p:ph type="dt" sz="quarter" idx="10"/>
          </p:nvPr>
        </p:nvSpPr>
        <p:spPr/>
        <p:txBody>
          <a:bodyPr/>
          <a:lstStyle/>
          <a:p>
            <a:pPr>
              <a:defRPr/>
            </a:pPr>
            <a:fld id="{451E4232-0AE3-4368-9CA9-926BF1212CBF}" type="datetime1">
              <a:rPr lang="nb-NO">
                <a:solidFill>
                  <a:prstClr val="black">
                    <a:tint val="75000"/>
                  </a:prstClr>
                </a:solidFill>
              </a:rPr>
              <a:pPr>
                <a:defRPr/>
              </a:pPr>
              <a:t>01.02.2017</a:t>
            </a:fld>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pPr>
              <a:defRPr/>
            </a:pPr>
            <a:fld id="{DC1932C7-97BE-4AD0-8BAE-152ADECF95B7}" type="slidenum">
              <a:rPr lang="nb-NO">
                <a:solidFill>
                  <a:prstClr val="black">
                    <a:tint val="75000"/>
                  </a:prstClr>
                </a:solidFill>
              </a:rPr>
              <a:pPr>
                <a:defRPr/>
              </a:pPr>
              <a:t>15</a:t>
            </a:fld>
            <a:endParaRPr lang="nb-NO">
              <a:solidFill>
                <a:prstClr val="black">
                  <a:tint val="75000"/>
                </a:prstClr>
              </a:solidFill>
            </a:endParaRPr>
          </a:p>
        </p:txBody>
      </p:sp>
      <p:pic>
        <p:nvPicPr>
          <p:cNvPr id="717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789040"/>
            <a:ext cx="7344816" cy="2911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Sylinder 6"/>
          <p:cNvSpPr txBox="1"/>
          <p:nvPr/>
        </p:nvSpPr>
        <p:spPr>
          <a:xfrm>
            <a:off x="1115616" y="980728"/>
            <a:ext cx="7571184" cy="2554545"/>
          </a:xfrm>
          <a:prstGeom prst="rect">
            <a:avLst/>
          </a:prstGeom>
          <a:noFill/>
        </p:spPr>
        <p:txBody>
          <a:bodyPr wrap="square" rtlCol="0">
            <a:spAutoFit/>
          </a:bodyPr>
          <a:lstStyle/>
          <a:p>
            <a:pPr marL="285750" indent="-285750">
              <a:buFontTx/>
              <a:buChar char="-"/>
            </a:pPr>
            <a:r>
              <a:rPr lang="nb-NO" sz="2000" dirty="0">
                <a:solidFill>
                  <a:prstClr val="black"/>
                </a:solidFill>
              </a:rPr>
              <a:t>Teorier, planer og metoder</a:t>
            </a:r>
          </a:p>
          <a:p>
            <a:pPr marL="285750" indent="-285750">
              <a:buFontTx/>
              <a:buChar char="-"/>
            </a:pPr>
            <a:r>
              <a:rPr lang="nb-NO" sz="2000" dirty="0">
                <a:solidFill>
                  <a:prstClr val="black"/>
                </a:solidFill>
              </a:rPr>
              <a:t>Oppskrifter på hva vi skal gjøre og hvordan</a:t>
            </a:r>
          </a:p>
          <a:p>
            <a:pPr marL="285750" indent="-285750">
              <a:buFontTx/>
              <a:buChar char="-"/>
            </a:pPr>
            <a:r>
              <a:rPr lang="nb-NO" sz="2000" dirty="0">
                <a:solidFill>
                  <a:prstClr val="black"/>
                </a:solidFill>
              </a:rPr>
              <a:t>Svært strukturerte opplegg i barnehagen – manualer og instruksjoner</a:t>
            </a:r>
          </a:p>
          <a:p>
            <a:pPr marL="285750" indent="-285750">
              <a:buFontTx/>
              <a:buChar char="-"/>
            </a:pPr>
            <a:r>
              <a:rPr lang="nb-NO" sz="2000" dirty="0">
                <a:solidFill>
                  <a:prstClr val="black"/>
                </a:solidFill>
              </a:rPr>
              <a:t>Ferdige pedagogiske pakker og programmer</a:t>
            </a:r>
          </a:p>
          <a:p>
            <a:pPr marL="285750" indent="-285750">
              <a:buFontTx/>
              <a:buChar char="-"/>
            </a:pPr>
            <a:r>
              <a:rPr lang="nb-NO" sz="2000" dirty="0">
                <a:solidFill>
                  <a:prstClr val="black"/>
                </a:solidFill>
              </a:rPr>
              <a:t>Regler og </a:t>
            </a:r>
            <a:r>
              <a:rPr lang="nb-NO" sz="2000" dirty="0" smtClean="0">
                <a:solidFill>
                  <a:prstClr val="black"/>
                </a:solidFill>
              </a:rPr>
              <a:t>forordninger</a:t>
            </a:r>
          </a:p>
          <a:p>
            <a:pPr marL="742950" lvl="1" indent="-285750">
              <a:buFontTx/>
              <a:buChar char="-"/>
            </a:pPr>
            <a:r>
              <a:rPr lang="nb-NO" sz="2000" b="1" dirty="0" smtClean="0"/>
              <a:t>Skreland: På </a:t>
            </a:r>
            <a:r>
              <a:rPr lang="nb-NO" sz="2000" b="1" dirty="0"/>
              <a:t>mandager er det ikke lov med papirfly – om regler i </a:t>
            </a:r>
            <a:r>
              <a:rPr lang="nb-NO" sz="2000" b="1" dirty="0" smtClean="0"/>
              <a:t>barnehagen (ny doktorgradsavhandling)</a:t>
            </a:r>
            <a:endParaRPr lang="nb-NO" sz="2000" dirty="0">
              <a:solidFill>
                <a:prstClr val="black"/>
              </a:solidFill>
            </a:endParaRPr>
          </a:p>
        </p:txBody>
      </p:sp>
    </p:spTree>
    <p:extLst>
      <p:ext uri="{BB962C8B-B14F-4D97-AF65-F5344CB8AC3E}">
        <p14:creationId xmlns:p14="http://schemas.microsoft.com/office/powerpoint/2010/main" val="88711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5"/>
                                        </p:tgtEl>
                                        <p:attrNameLst>
                                          <p:attrName>style.visibility</p:attrName>
                                        </p:attrNameLst>
                                      </p:cBhvr>
                                      <p:to>
                                        <p:strVal val="visible"/>
                                      </p:to>
                                    </p:set>
                                    <p:anim calcmode="lin" valueType="num">
                                      <p:cBhvr additive="base">
                                        <p:cTn id="7" dur="500" fill="hold"/>
                                        <p:tgtEl>
                                          <p:spTgt spid="7175"/>
                                        </p:tgtEl>
                                        <p:attrNameLst>
                                          <p:attrName>ppt_x</p:attrName>
                                        </p:attrNameLst>
                                      </p:cBhvr>
                                      <p:tavLst>
                                        <p:tav tm="0">
                                          <p:val>
                                            <p:strVal val="#ppt_x"/>
                                          </p:val>
                                        </p:tav>
                                        <p:tav tm="100000">
                                          <p:val>
                                            <p:strVal val="#ppt_x"/>
                                          </p:val>
                                        </p:tav>
                                      </p:tavLst>
                                    </p:anim>
                                    <p:anim calcmode="lin" valueType="num">
                                      <p:cBhvr additive="base">
                                        <p:cTn id="8"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additive="base">
                                        <p:cTn id="2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 calcmode="lin" valueType="num">
                                      <p:cBhvr additive="base">
                                        <p:cTn id="2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anim calcmode="lin" valueType="num">
                                      <p:cBhvr additive="base">
                                        <p:cTn id="3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Den sosiokulturelle forståelsen –</a:t>
            </a:r>
            <a:br>
              <a:rPr lang="nb-NO" dirty="0" smtClean="0"/>
            </a:br>
            <a:r>
              <a:rPr lang="nb-NO" dirty="0" smtClean="0"/>
              <a:t>vi lærer av hverandre når vi arbeider</a:t>
            </a:r>
            <a:endParaRPr lang="nb-NO" dirty="0"/>
          </a:p>
        </p:txBody>
      </p:sp>
      <p:sp>
        <p:nvSpPr>
          <p:cNvPr id="4" name="Plassholder for dato 3"/>
          <p:cNvSpPr>
            <a:spLocks noGrp="1"/>
          </p:cNvSpPr>
          <p:nvPr>
            <p:ph type="dt" sz="half" idx="10"/>
          </p:nvPr>
        </p:nvSpPr>
        <p:spPr/>
        <p:txBody>
          <a:bodyPr/>
          <a:lstStyle/>
          <a:p>
            <a:pPr>
              <a:defRPr/>
            </a:pPr>
            <a:fld id="{F8D5403B-E987-4937-ADC1-5CD21793C24A}" type="datetime1">
              <a:rPr lang="nb-NO" smtClean="0">
                <a:solidFill>
                  <a:prstClr val="black">
                    <a:tint val="75000"/>
                  </a:prstClr>
                </a:solidFill>
              </a:rPr>
              <a:pPr>
                <a:defRPr/>
              </a:pPr>
              <a:t>01.02.2017</a:t>
            </a:fld>
            <a:endParaRPr lang="nb-NO">
              <a:solidFill>
                <a:prstClr val="black">
                  <a:tint val="75000"/>
                </a:prstClr>
              </a:solidFill>
            </a:endParaRPr>
          </a:p>
        </p:txBody>
      </p:sp>
      <p:sp>
        <p:nvSpPr>
          <p:cNvPr id="5" name="Plassholder for lysbildenummer 4"/>
          <p:cNvSpPr>
            <a:spLocks noGrp="1"/>
          </p:cNvSpPr>
          <p:nvPr>
            <p:ph type="sldNum" sz="quarter" idx="12"/>
          </p:nvPr>
        </p:nvSpPr>
        <p:spPr/>
        <p:txBody>
          <a:bodyPr/>
          <a:lstStyle/>
          <a:p>
            <a:pPr>
              <a:defRPr/>
            </a:pPr>
            <a:fld id="{15FC8E48-378A-4876-AF5B-C3CDCD973BB5}" type="slidenum">
              <a:rPr lang="nb-NO" smtClean="0">
                <a:solidFill>
                  <a:prstClr val="black">
                    <a:tint val="75000"/>
                  </a:prstClr>
                </a:solidFill>
              </a:rPr>
              <a:pPr>
                <a:defRPr/>
              </a:pPr>
              <a:t>16</a:t>
            </a:fld>
            <a:endParaRPr lang="nb-NO">
              <a:solidFill>
                <a:prstClr val="black">
                  <a:tint val="75000"/>
                </a:prstClr>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1722879"/>
            <a:ext cx="4799236"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Sylinder 2"/>
          <p:cNvSpPr txBox="1"/>
          <p:nvPr/>
        </p:nvSpPr>
        <p:spPr>
          <a:xfrm>
            <a:off x="1403648" y="5563168"/>
            <a:ext cx="5917133" cy="523220"/>
          </a:xfrm>
          <a:prstGeom prst="rect">
            <a:avLst/>
          </a:prstGeom>
          <a:noFill/>
        </p:spPr>
        <p:txBody>
          <a:bodyPr wrap="none" rtlCol="0">
            <a:spAutoFit/>
          </a:bodyPr>
          <a:lstStyle/>
          <a:p>
            <a:r>
              <a:rPr lang="nb-NO" sz="2800" i="1" u="sng" dirty="0" smtClean="0"/>
              <a:t>Refleksjonsprosesser og erfaringsdeling</a:t>
            </a:r>
            <a:endParaRPr lang="nb-NO" sz="2800" i="1" u="sng" dirty="0"/>
          </a:p>
        </p:txBody>
      </p:sp>
    </p:spTree>
    <p:extLst>
      <p:ext uri="{BB962C8B-B14F-4D97-AF65-F5344CB8AC3E}">
        <p14:creationId xmlns:p14="http://schemas.microsoft.com/office/powerpoint/2010/main" val="17084065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Kunnskapssyn</a:t>
            </a:r>
            <a:endParaRPr lang="nb-NO" dirty="0"/>
          </a:p>
        </p:txBody>
      </p:sp>
      <p:sp>
        <p:nvSpPr>
          <p:cNvPr id="3" name="Plassholder for innhold 2"/>
          <p:cNvSpPr>
            <a:spLocks noGrp="1"/>
          </p:cNvSpPr>
          <p:nvPr>
            <p:ph idx="1"/>
          </p:nvPr>
        </p:nvSpPr>
        <p:spPr/>
        <p:txBody>
          <a:bodyPr/>
          <a:lstStyle/>
          <a:p>
            <a:r>
              <a:rPr lang="nb-NO" dirty="0" smtClean="0"/>
              <a:t>Kunnskap er </a:t>
            </a:r>
            <a:r>
              <a:rPr lang="nb-NO" dirty="0"/>
              <a:t>i</a:t>
            </a:r>
            <a:r>
              <a:rPr lang="nb-NO" dirty="0" smtClean="0"/>
              <a:t>kke noe som er, kunnskap er noe som blir til gjennom en dialog mellom likeverdige deltakere. I en dialog der det er like viktig å lytte som å snakke.</a:t>
            </a:r>
          </a:p>
          <a:p>
            <a:pPr lvl="1"/>
            <a:r>
              <a:rPr lang="nb-NO" i="1" dirty="0" smtClean="0"/>
              <a:t>Årsplan del 1 – Ilabekken barnehager (</a:t>
            </a:r>
            <a:r>
              <a:rPr lang="nb-NO" i="1" dirty="0"/>
              <a:t>T</a:t>
            </a:r>
            <a:r>
              <a:rPr lang="nb-NO" i="1" dirty="0" smtClean="0"/>
              <a:t>rondheim)</a:t>
            </a:r>
            <a:endParaRPr lang="nb-NO" i="1" dirty="0"/>
          </a:p>
        </p:txBody>
      </p:sp>
      <p:sp>
        <p:nvSpPr>
          <p:cNvPr id="4" name="Plassholder for dato 3"/>
          <p:cNvSpPr>
            <a:spLocks noGrp="1"/>
          </p:cNvSpPr>
          <p:nvPr>
            <p:ph type="dt" sz="half" idx="10"/>
          </p:nvPr>
        </p:nvSpPr>
        <p:spPr/>
        <p:txBody>
          <a:bodyPr/>
          <a:lstStyle/>
          <a:p>
            <a:pPr>
              <a:defRPr/>
            </a:pPr>
            <a:fld id="{F8D5403B-E987-4937-ADC1-5CD21793C24A}" type="datetime1">
              <a:rPr lang="nb-NO" smtClean="0">
                <a:solidFill>
                  <a:prstClr val="black">
                    <a:tint val="75000"/>
                  </a:prstClr>
                </a:solidFill>
              </a:rPr>
              <a:pPr>
                <a:defRPr/>
              </a:pPr>
              <a:t>01.02.2017</a:t>
            </a:fld>
            <a:endParaRPr lang="nb-NO">
              <a:solidFill>
                <a:prstClr val="black">
                  <a:tint val="75000"/>
                </a:prstClr>
              </a:solidFill>
            </a:endParaRPr>
          </a:p>
        </p:txBody>
      </p:sp>
      <p:sp>
        <p:nvSpPr>
          <p:cNvPr id="5" name="Plassholder for lysbildenummer 4"/>
          <p:cNvSpPr>
            <a:spLocks noGrp="1"/>
          </p:cNvSpPr>
          <p:nvPr>
            <p:ph type="sldNum" sz="quarter" idx="12"/>
          </p:nvPr>
        </p:nvSpPr>
        <p:spPr/>
        <p:txBody>
          <a:bodyPr/>
          <a:lstStyle/>
          <a:p>
            <a:pPr>
              <a:defRPr/>
            </a:pPr>
            <a:fld id="{15FC8E48-378A-4876-AF5B-C3CDCD973BB5}" type="slidenum">
              <a:rPr lang="nb-NO" smtClean="0">
                <a:solidFill>
                  <a:prstClr val="black">
                    <a:tint val="75000"/>
                  </a:prstClr>
                </a:solidFill>
              </a:rPr>
              <a:pPr>
                <a:defRPr/>
              </a:pPr>
              <a:t>17</a:t>
            </a:fld>
            <a:endParaRPr lang="nb-NO">
              <a:solidFill>
                <a:prstClr val="black">
                  <a:tint val="75000"/>
                </a:prstClr>
              </a:solidFill>
            </a:endParaRPr>
          </a:p>
        </p:txBody>
      </p:sp>
    </p:spTree>
    <p:extLst>
      <p:ext uri="{BB962C8B-B14F-4D97-AF65-F5344CB8AC3E}">
        <p14:creationId xmlns:p14="http://schemas.microsoft.com/office/powerpoint/2010/main" val="67292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Erfaring og taus kunnskap</a:t>
            </a:r>
            <a:endParaRPr lang="nb-NO" dirty="0"/>
          </a:p>
        </p:txBody>
      </p:sp>
      <p:sp>
        <p:nvSpPr>
          <p:cNvPr id="4" name="Plassholder for innhold 3"/>
          <p:cNvSpPr>
            <a:spLocks noGrp="1"/>
          </p:cNvSpPr>
          <p:nvPr>
            <p:ph idx="1"/>
          </p:nvPr>
        </p:nvSpPr>
        <p:spPr/>
        <p:txBody>
          <a:bodyPr>
            <a:normAutofit fontScale="92500" lnSpcReduction="10000"/>
          </a:bodyPr>
          <a:lstStyle/>
          <a:p>
            <a:r>
              <a:rPr lang="nb-NO" dirty="0" smtClean="0"/>
              <a:t>Læring og kunnskap blir skapt «underveis» når vi arbeider sammen, diskuterer og reflekterer</a:t>
            </a:r>
          </a:p>
          <a:p>
            <a:r>
              <a:rPr lang="nb-NO" dirty="0" smtClean="0"/>
              <a:t>Å arbeide sammen – overføring av kunnskap</a:t>
            </a:r>
          </a:p>
          <a:p>
            <a:r>
              <a:rPr lang="nb-NO" dirty="0" smtClean="0"/>
              <a:t>Men må kritisk reflektere over hva som er «god» kunnskap og «god» pedagogisk praksis</a:t>
            </a:r>
          </a:p>
          <a:p>
            <a:r>
              <a:rPr lang="nb-NO" dirty="0" smtClean="0"/>
              <a:t>Må også holdes opp mot det vi generelt vet (teorier) om barns utvikling</a:t>
            </a:r>
          </a:p>
          <a:p>
            <a:r>
              <a:rPr lang="nb-NO" dirty="0" smtClean="0"/>
              <a:t>Kan skape mer felles holdninger og felles praksis</a:t>
            </a:r>
          </a:p>
          <a:p>
            <a:r>
              <a:rPr lang="nb-NO" dirty="0" smtClean="0"/>
              <a:t>Pedagogisk ledelse skjer i </a:t>
            </a:r>
            <a:r>
              <a:rPr lang="nb-NO" i="1" dirty="0" smtClean="0"/>
              <a:t>praksisfellesskapet</a:t>
            </a:r>
            <a:endParaRPr lang="nb-NO" i="1" dirty="0"/>
          </a:p>
        </p:txBody>
      </p:sp>
    </p:spTree>
    <p:extLst>
      <p:ext uri="{BB962C8B-B14F-4D97-AF65-F5344CB8AC3E}">
        <p14:creationId xmlns:p14="http://schemas.microsoft.com/office/powerpoint/2010/main" val="259617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Pedagogisk arbeid som glassblåserkunst</a:t>
            </a:r>
            <a:endParaRPr lang="nb-NO" dirty="0"/>
          </a:p>
        </p:txBody>
      </p:sp>
      <p:sp>
        <p:nvSpPr>
          <p:cNvPr id="3" name="Plassholder for innhold 2"/>
          <p:cNvSpPr>
            <a:spLocks noGrp="1"/>
          </p:cNvSpPr>
          <p:nvPr>
            <p:ph idx="1"/>
          </p:nvPr>
        </p:nvSpPr>
        <p:spPr/>
        <p:txBody>
          <a:bodyPr/>
          <a:lstStyle/>
          <a:p>
            <a:r>
              <a:rPr lang="nb-NO" dirty="0" smtClean="0"/>
              <a:t>Å anvende og utvikle taus kunnskap - sammen</a:t>
            </a:r>
          </a:p>
          <a:p>
            <a:r>
              <a:rPr lang="nb-NO" dirty="0" smtClean="0"/>
              <a:t>Jobbe i stadig prosess med materialet</a:t>
            </a:r>
          </a:p>
          <a:p>
            <a:r>
              <a:rPr lang="nb-NO" dirty="0" smtClean="0"/>
              <a:t>Være </a:t>
            </a:r>
            <a:r>
              <a:rPr lang="nb-NO" dirty="0" err="1" smtClean="0"/>
              <a:t>responsiv</a:t>
            </a:r>
            <a:r>
              <a:rPr lang="nb-NO" dirty="0" smtClean="0"/>
              <a:t> og sensitiv overfor materialet</a:t>
            </a:r>
          </a:p>
          <a:p>
            <a:r>
              <a:rPr lang="nb-NO" dirty="0" smtClean="0"/>
              <a:t>Et «skjørt» materiale</a:t>
            </a:r>
          </a:p>
          <a:p>
            <a:r>
              <a:rPr lang="nb-NO" dirty="0" smtClean="0"/>
              <a:t>Dere er arbeidere i et </a:t>
            </a:r>
          </a:p>
          <a:p>
            <a:pPr marL="0" indent="0">
              <a:buNone/>
            </a:pPr>
            <a:r>
              <a:rPr lang="nb-NO" dirty="0" smtClean="0"/>
              <a:t>   glassblåserverksted!</a:t>
            </a:r>
          </a:p>
        </p:txBody>
      </p:sp>
      <p:sp>
        <p:nvSpPr>
          <p:cNvPr id="4" name="Plassholder for lysbildenummer 3"/>
          <p:cNvSpPr>
            <a:spLocks noGrp="1"/>
          </p:cNvSpPr>
          <p:nvPr>
            <p:ph type="sldNum" sz="quarter" idx="12"/>
          </p:nvPr>
        </p:nvSpPr>
        <p:spPr/>
        <p:txBody>
          <a:bodyPr/>
          <a:lstStyle/>
          <a:p>
            <a:fld id="{AF24B980-47D7-4F7C-AFF7-468B57F53B96}" type="slidenum">
              <a:rPr lang="nb-NO" smtClean="0">
                <a:solidFill>
                  <a:prstClr val="black">
                    <a:tint val="75000"/>
                  </a:prstClr>
                </a:solidFill>
              </a:rPr>
              <a:pPr/>
              <a:t>19</a:t>
            </a:fld>
            <a:endParaRPr lang="nb-NO">
              <a:solidFill>
                <a:prstClr val="black">
                  <a:tint val="75000"/>
                </a:prstClr>
              </a:solidFill>
            </a:endParaRPr>
          </a:p>
        </p:txBody>
      </p:sp>
      <p:sp>
        <p:nvSpPr>
          <p:cNvPr id="5" name="TekstSylinder 4"/>
          <p:cNvSpPr txBox="1"/>
          <p:nvPr/>
        </p:nvSpPr>
        <p:spPr>
          <a:xfrm>
            <a:off x="6553200" y="987250"/>
            <a:ext cx="1914307" cy="369332"/>
          </a:xfrm>
          <a:prstGeom prst="rect">
            <a:avLst/>
          </a:prstGeom>
          <a:noFill/>
        </p:spPr>
        <p:txBody>
          <a:bodyPr wrap="none" rtlCol="0">
            <a:spAutoFit/>
          </a:bodyPr>
          <a:lstStyle/>
          <a:p>
            <a:r>
              <a:rPr lang="nb-NO" dirty="0">
                <a:solidFill>
                  <a:prstClr val="black"/>
                </a:solidFill>
              </a:rPr>
              <a:t>(Thomassen 2015)</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3720960"/>
            <a:ext cx="3322712" cy="3032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13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Dagens tekst….</a:t>
            </a:r>
            <a:endParaRPr lang="nb-NO" dirty="0"/>
          </a:p>
        </p:txBody>
      </p:sp>
      <p:sp>
        <p:nvSpPr>
          <p:cNvPr id="3" name="Plassholder for innhold 2"/>
          <p:cNvSpPr>
            <a:spLocks noGrp="1"/>
          </p:cNvSpPr>
          <p:nvPr>
            <p:ph idx="1"/>
          </p:nvPr>
        </p:nvSpPr>
        <p:spPr/>
        <p:txBody>
          <a:bodyPr/>
          <a:lstStyle/>
          <a:p>
            <a:r>
              <a:rPr lang="nb-NO" dirty="0" smtClean="0"/>
              <a:t>Behov for endring og utvikling?</a:t>
            </a:r>
          </a:p>
          <a:p>
            <a:r>
              <a:rPr lang="nb-NO" dirty="0" smtClean="0"/>
              <a:t>To sentrale begrep: lærende barnehage og kvalitet</a:t>
            </a:r>
          </a:p>
          <a:p>
            <a:r>
              <a:rPr lang="nb-NO" dirty="0" smtClean="0"/>
              <a:t>Hvordan får vi til læring og utvikling i barnehagen?</a:t>
            </a:r>
          </a:p>
          <a:p>
            <a:r>
              <a:rPr lang="nb-NO" dirty="0" smtClean="0"/>
              <a:t>Hva slags arbeidsformer fremmer kollektiv læring og utvikling i barnehagen?</a:t>
            </a:r>
          </a:p>
          <a:p>
            <a:r>
              <a:rPr lang="nb-NO" dirty="0" smtClean="0"/>
              <a:t>Noe praksiseksempler….</a:t>
            </a:r>
            <a:endParaRPr lang="nb-NO" dirty="0"/>
          </a:p>
        </p:txBody>
      </p:sp>
    </p:spTree>
    <p:extLst>
      <p:ext uri="{BB962C8B-B14F-4D97-AF65-F5344CB8AC3E}">
        <p14:creationId xmlns:p14="http://schemas.microsoft.com/office/powerpoint/2010/main" val="10284071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nb-NO" dirty="0" smtClean="0"/>
              <a:t>Følelser og intuisjon</a:t>
            </a:r>
            <a:endParaRPr lang="nb-NO" sz="2000" dirty="0" smtClean="0"/>
          </a:p>
        </p:txBody>
      </p:sp>
      <p:sp>
        <p:nvSpPr>
          <p:cNvPr id="31747" name="Rectangle 3"/>
          <p:cNvSpPr>
            <a:spLocks noGrp="1" noChangeArrowheads="1"/>
          </p:cNvSpPr>
          <p:nvPr>
            <p:ph type="body" idx="1"/>
          </p:nvPr>
        </p:nvSpPr>
        <p:spPr/>
        <p:txBody>
          <a:bodyPr/>
          <a:lstStyle/>
          <a:p>
            <a:pPr eaLnBrk="1" hangingPunct="1">
              <a:lnSpc>
                <a:spcPct val="90000"/>
              </a:lnSpc>
            </a:pPr>
            <a:r>
              <a:rPr lang="nb-NO" sz="2400" dirty="0" smtClean="0"/>
              <a:t>Menneskelig handling – praksis i fokus</a:t>
            </a:r>
          </a:p>
          <a:p>
            <a:pPr lvl="1" eaLnBrk="1" hangingPunct="1">
              <a:lnSpc>
                <a:spcPct val="90000"/>
              </a:lnSpc>
            </a:pPr>
            <a:r>
              <a:rPr lang="nb-NO" sz="1800" dirty="0" smtClean="0"/>
              <a:t>Praktisk klokskap</a:t>
            </a:r>
          </a:p>
          <a:p>
            <a:pPr eaLnBrk="1" hangingPunct="1">
              <a:lnSpc>
                <a:spcPct val="90000"/>
              </a:lnSpc>
            </a:pPr>
            <a:r>
              <a:rPr lang="nb-NO" sz="2400" dirty="0" smtClean="0"/>
              <a:t>Innkorporerte - kroppsliggjorte kunnskaper</a:t>
            </a:r>
          </a:p>
          <a:p>
            <a:pPr eaLnBrk="1" hangingPunct="1">
              <a:lnSpc>
                <a:spcPct val="90000"/>
              </a:lnSpc>
            </a:pPr>
            <a:r>
              <a:rPr lang="nb-NO" sz="2400" dirty="0" smtClean="0"/>
              <a:t>Intuisjon, improvisasjon, ”kunst”, dømmekraft, innlevelse,</a:t>
            </a:r>
          </a:p>
          <a:p>
            <a:pPr eaLnBrk="1" hangingPunct="1">
              <a:lnSpc>
                <a:spcPct val="90000"/>
              </a:lnSpc>
            </a:pPr>
            <a:r>
              <a:rPr lang="nb-NO" sz="2400" dirty="0" smtClean="0"/>
              <a:t>Det «pedagogiske» blikket – pedagogisk «takt»</a:t>
            </a:r>
          </a:p>
          <a:p>
            <a:pPr eaLnBrk="1" hangingPunct="1">
              <a:lnSpc>
                <a:spcPct val="90000"/>
              </a:lnSpc>
            </a:pPr>
            <a:r>
              <a:rPr lang="nb-NO" sz="2400" dirty="0" smtClean="0"/>
              <a:t>Øyeblikkets kunst…</a:t>
            </a:r>
          </a:p>
          <a:p>
            <a:pPr eaLnBrk="1" hangingPunct="1">
              <a:lnSpc>
                <a:spcPct val="90000"/>
              </a:lnSpc>
            </a:pPr>
            <a:r>
              <a:rPr lang="nb-NO" sz="2400" dirty="0" smtClean="0"/>
              <a:t>Evne til mentalisering</a:t>
            </a:r>
          </a:p>
          <a:p>
            <a:pPr eaLnBrk="1" hangingPunct="1">
              <a:lnSpc>
                <a:spcPct val="90000"/>
              </a:lnSpc>
            </a:pPr>
            <a:r>
              <a:rPr lang="nb-NO" sz="2400" dirty="0" smtClean="0"/>
              <a:t>Fra nybegynner til intuitiv ekspert – mesterlære</a:t>
            </a:r>
          </a:p>
          <a:p>
            <a:pPr marL="457200" lvl="1" indent="0">
              <a:lnSpc>
                <a:spcPct val="90000"/>
              </a:lnSpc>
              <a:buNone/>
            </a:pPr>
            <a:r>
              <a:rPr lang="nb-NO" sz="2000" dirty="0" smtClean="0"/>
              <a:t>- Fra å være «teoritro» til å bruke hel repertoaret av kunnskaper, erfaringer, taus kunnskap og intuisjon i sin yrkesutøvelse</a:t>
            </a:r>
          </a:p>
          <a:p>
            <a:pPr eaLnBrk="1" hangingPunct="1">
              <a:lnSpc>
                <a:spcPct val="90000"/>
              </a:lnSpc>
            </a:pPr>
            <a:endParaRPr lang="nb-NO" sz="2400" dirty="0" smtClean="0"/>
          </a:p>
        </p:txBody>
      </p:sp>
      <p:sp>
        <p:nvSpPr>
          <p:cNvPr id="31748" name="Plassholder for dato 3"/>
          <p:cNvSpPr>
            <a:spLocks noGrp="1"/>
          </p:cNvSpPr>
          <p:nvPr>
            <p:ph type="dt" sz="quarter" idx="10"/>
          </p:nvPr>
        </p:nvSpPr>
        <p:spPr>
          <a:noFill/>
        </p:spPr>
        <p:txBody>
          <a:bodyPr/>
          <a:lstStyle/>
          <a:p>
            <a:fld id="{0CF6EB3B-BB6B-4E3D-9DA7-513849AB1AA7}" type="datetime1">
              <a:rPr lang="nb-NO" smtClean="0"/>
              <a:pPr/>
              <a:t>01.02.2017</a:t>
            </a:fld>
            <a:endParaRPr lang="nb-NO" smtClean="0"/>
          </a:p>
        </p:txBody>
      </p:sp>
      <p:sp>
        <p:nvSpPr>
          <p:cNvPr id="31749" name="Plassholder for lysbildenummer 4"/>
          <p:cNvSpPr>
            <a:spLocks noGrp="1"/>
          </p:cNvSpPr>
          <p:nvPr>
            <p:ph type="sldNum" sz="quarter" idx="12"/>
          </p:nvPr>
        </p:nvSpPr>
        <p:spPr>
          <a:noFill/>
        </p:spPr>
        <p:txBody>
          <a:bodyPr/>
          <a:lstStyle/>
          <a:p>
            <a:fld id="{94491ABE-041F-4CD7-9A65-D7909445B848}" type="slidenum">
              <a:rPr lang="nb-NO" smtClean="0"/>
              <a:pPr/>
              <a:t>20</a:t>
            </a:fld>
            <a:endParaRPr lang="nb-NO" smtClean="0"/>
          </a:p>
        </p:txBody>
      </p:sp>
    </p:spTree>
    <p:extLst>
      <p:ext uri="{BB962C8B-B14F-4D97-AF65-F5344CB8AC3E}">
        <p14:creationId xmlns:p14="http://schemas.microsoft.com/office/powerpoint/2010/main" val="1842315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er intuisjon?</a:t>
            </a:r>
            <a:endParaRPr lang="nb-NO" dirty="0"/>
          </a:p>
        </p:txBody>
      </p:sp>
      <p:sp>
        <p:nvSpPr>
          <p:cNvPr id="3" name="Plassholder for innhold 2"/>
          <p:cNvSpPr>
            <a:spLocks noGrp="1"/>
          </p:cNvSpPr>
          <p:nvPr>
            <p:ph idx="1"/>
          </p:nvPr>
        </p:nvSpPr>
        <p:spPr/>
        <p:txBody>
          <a:bodyPr/>
          <a:lstStyle/>
          <a:p>
            <a:pPr marL="639763" lvl="1" indent="-273050">
              <a:lnSpc>
                <a:spcPct val="80000"/>
              </a:lnSpc>
              <a:spcBef>
                <a:spcPts val="550"/>
              </a:spcBef>
              <a:buClr>
                <a:srgbClr val="94B6D2"/>
              </a:buClr>
              <a:buSzPct val="70000"/>
              <a:buFont typeface="Wingdings 2" panose="05020102010507070707" pitchFamily="18" charset="2"/>
              <a:buChar char=""/>
            </a:pPr>
            <a:r>
              <a:rPr lang="nb-NO" altLang="en-US" sz="3200" dirty="0">
                <a:solidFill>
                  <a:prstClr val="black"/>
                </a:solidFill>
                <a:latin typeface="Tw Cen MT"/>
              </a:rPr>
              <a:t>En tankeprosess som gir et svar, en løsning eller en ide, uten anstrengelse og uten bevissthet om prosessen bak, altså uten at du skritt for skritt kan redegjøre for hvordan du kom fram til resultatet (Henden, 2013, s. 7)</a:t>
            </a:r>
          </a:p>
          <a:p>
            <a:pPr marL="639763" lvl="1" indent="-273050">
              <a:lnSpc>
                <a:spcPct val="80000"/>
              </a:lnSpc>
              <a:spcBef>
                <a:spcPts val="550"/>
              </a:spcBef>
              <a:buClr>
                <a:srgbClr val="94B6D2"/>
              </a:buClr>
              <a:buSzPct val="70000"/>
              <a:buFont typeface="Wingdings 2" panose="05020102010507070707" pitchFamily="18" charset="2"/>
              <a:buChar char=""/>
            </a:pPr>
            <a:r>
              <a:rPr lang="nb-NO" altLang="en-US" sz="3200" dirty="0">
                <a:solidFill>
                  <a:prstClr val="black"/>
                </a:solidFill>
                <a:latin typeface="Tw Cen MT"/>
              </a:rPr>
              <a:t>Umiddelbar oppfatning eller forståelse av noe, umiddelbar innsikt, plutselig erkjennelse</a:t>
            </a:r>
          </a:p>
          <a:p>
            <a:pPr marL="639763" lvl="1" indent="-273050">
              <a:lnSpc>
                <a:spcPct val="80000"/>
              </a:lnSpc>
              <a:spcBef>
                <a:spcPts val="550"/>
              </a:spcBef>
              <a:buClr>
                <a:srgbClr val="94B6D2"/>
              </a:buClr>
              <a:buSzPct val="70000"/>
              <a:buFont typeface="Wingdings 2" panose="05020102010507070707" pitchFamily="18" charset="2"/>
              <a:buChar char=""/>
            </a:pPr>
            <a:r>
              <a:rPr lang="nb-NO" altLang="en-US" sz="3200" dirty="0">
                <a:solidFill>
                  <a:prstClr val="black"/>
                </a:solidFill>
                <a:latin typeface="Tw Cen MT"/>
              </a:rPr>
              <a:t>Men vil ofte ha utgangspunkt i tidligere erfaringer, opplevelser</a:t>
            </a:r>
          </a:p>
          <a:p>
            <a:endParaRPr lang="nb-NO" dirty="0"/>
          </a:p>
        </p:txBody>
      </p:sp>
      <p:sp>
        <p:nvSpPr>
          <p:cNvPr id="4" name="Plassholder for dato 3"/>
          <p:cNvSpPr>
            <a:spLocks noGrp="1"/>
          </p:cNvSpPr>
          <p:nvPr>
            <p:ph type="dt" sz="half" idx="10"/>
          </p:nvPr>
        </p:nvSpPr>
        <p:spPr/>
        <p:txBody>
          <a:bodyPr/>
          <a:lstStyle/>
          <a:p>
            <a:pPr>
              <a:defRPr/>
            </a:pPr>
            <a:fld id="{F8D5403B-E987-4937-ADC1-5CD21793C24A}" type="datetime1">
              <a:rPr lang="nb-NO" smtClean="0">
                <a:solidFill>
                  <a:prstClr val="black">
                    <a:tint val="75000"/>
                  </a:prstClr>
                </a:solidFill>
              </a:rPr>
              <a:pPr>
                <a:defRPr/>
              </a:pPr>
              <a:t>01.02.2017</a:t>
            </a:fld>
            <a:endParaRPr lang="nb-NO">
              <a:solidFill>
                <a:prstClr val="black">
                  <a:tint val="75000"/>
                </a:prstClr>
              </a:solidFill>
            </a:endParaRPr>
          </a:p>
        </p:txBody>
      </p:sp>
      <p:sp>
        <p:nvSpPr>
          <p:cNvPr id="5" name="Plassholder for lysbildenummer 4"/>
          <p:cNvSpPr>
            <a:spLocks noGrp="1"/>
          </p:cNvSpPr>
          <p:nvPr>
            <p:ph type="sldNum" sz="quarter" idx="12"/>
          </p:nvPr>
        </p:nvSpPr>
        <p:spPr/>
        <p:txBody>
          <a:bodyPr/>
          <a:lstStyle/>
          <a:p>
            <a:pPr>
              <a:defRPr/>
            </a:pPr>
            <a:fld id="{15FC8E48-378A-4876-AF5B-C3CDCD973BB5}" type="slidenum">
              <a:rPr lang="nb-NO" smtClean="0">
                <a:solidFill>
                  <a:prstClr val="black">
                    <a:tint val="75000"/>
                  </a:prstClr>
                </a:solidFill>
              </a:rPr>
              <a:pPr>
                <a:defRPr/>
              </a:pPr>
              <a:t>21</a:t>
            </a:fld>
            <a:endParaRPr lang="nb-NO">
              <a:solidFill>
                <a:prstClr val="black">
                  <a:tint val="75000"/>
                </a:prstClr>
              </a:solidFill>
            </a:endParaRPr>
          </a:p>
        </p:txBody>
      </p:sp>
    </p:spTree>
    <p:extLst>
      <p:ext uri="{BB962C8B-B14F-4D97-AF65-F5344CB8AC3E}">
        <p14:creationId xmlns:p14="http://schemas.microsoft.com/office/powerpoint/2010/main" val="41021712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tel 1"/>
          <p:cNvSpPr>
            <a:spLocks noGrp="1"/>
          </p:cNvSpPr>
          <p:nvPr>
            <p:ph type="title"/>
          </p:nvPr>
        </p:nvSpPr>
        <p:spPr>
          <a:xfrm>
            <a:off x="179512" y="116632"/>
            <a:ext cx="8153400" cy="990600"/>
          </a:xfrm>
        </p:spPr>
        <p:txBody>
          <a:bodyPr/>
          <a:lstStyle/>
          <a:p>
            <a:r>
              <a:rPr lang="nb-NO" altLang="en-US" dirty="0" smtClean="0"/>
              <a:t>Kan vi stole på magefølelsen?</a:t>
            </a:r>
            <a:endParaRPr lang="en-US" altLang="en-US" dirty="0" smtClean="0"/>
          </a:p>
        </p:txBody>
      </p:sp>
      <p:sp>
        <p:nvSpPr>
          <p:cNvPr id="22531" name="Plassholder for innhold 2"/>
          <p:cNvSpPr>
            <a:spLocks noGrp="1"/>
          </p:cNvSpPr>
          <p:nvPr>
            <p:ph sz="quarter" idx="1"/>
          </p:nvPr>
        </p:nvSpPr>
        <p:spPr>
          <a:xfrm>
            <a:off x="395536" y="980728"/>
            <a:ext cx="8153400" cy="4495800"/>
          </a:xfrm>
        </p:spPr>
        <p:txBody>
          <a:bodyPr>
            <a:normAutofit lnSpcReduction="10000"/>
          </a:bodyPr>
          <a:lstStyle/>
          <a:p>
            <a:r>
              <a:rPr lang="nb-NO" altLang="en-US" dirty="0" smtClean="0"/>
              <a:t>Studier viser varierende grad av treffsikkerhet</a:t>
            </a:r>
          </a:p>
          <a:p>
            <a:r>
              <a:rPr lang="nb-NO" altLang="en-US" dirty="0" smtClean="0"/>
              <a:t>En del interessante studier viser eksepsjonell faglig intuisjon</a:t>
            </a:r>
          </a:p>
          <a:p>
            <a:pPr lvl="1"/>
            <a:r>
              <a:rPr lang="nb-NO" altLang="en-US" dirty="0" smtClean="0"/>
              <a:t>Erfarne brannfolk i ekstreme branner</a:t>
            </a:r>
          </a:p>
          <a:p>
            <a:pPr lvl="1"/>
            <a:r>
              <a:rPr lang="nb-NO" altLang="en-US" dirty="0" smtClean="0"/>
              <a:t>Spesialsykepleieres evne til å vurdere om for tidlig fødte barn er i ferd med å utvikle infeksjoner</a:t>
            </a:r>
          </a:p>
          <a:p>
            <a:pPr lvl="1"/>
            <a:r>
              <a:rPr lang="nb-NO" altLang="en-US" dirty="0" smtClean="0"/>
              <a:t>Operativt politiarbeid</a:t>
            </a:r>
          </a:p>
          <a:p>
            <a:pPr lvl="1"/>
            <a:r>
              <a:rPr lang="nb-NO" altLang="en-US" dirty="0" smtClean="0"/>
              <a:t>Arbeid på barnevernsinstitusjon</a:t>
            </a:r>
          </a:p>
          <a:p>
            <a:pPr lvl="1"/>
            <a:r>
              <a:rPr lang="nb-NO" altLang="en-US" dirty="0" smtClean="0"/>
              <a:t>Arbeid i barnehagen?</a:t>
            </a: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3704" y="4437113"/>
            <a:ext cx="2992855" cy="2283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82342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pPr>
              <a:defRPr/>
            </a:pPr>
            <a:fld id="{E3B4E2DD-0703-4534-BD09-4871D2FAB1EC}" type="datetime1">
              <a:rPr lang="nb-NO" smtClean="0">
                <a:solidFill>
                  <a:prstClr val="black">
                    <a:tint val="75000"/>
                  </a:prstClr>
                </a:solidFill>
              </a:rPr>
              <a:pPr>
                <a:defRPr/>
              </a:pPr>
              <a:t>01.02.2017</a:t>
            </a:fld>
            <a:endParaRPr lang="nb-NO">
              <a:solidFill>
                <a:prstClr val="black">
                  <a:tint val="75000"/>
                </a:prstClr>
              </a:solidFill>
            </a:endParaRPr>
          </a:p>
        </p:txBody>
      </p:sp>
      <p:sp>
        <p:nvSpPr>
          <p:cNvPr id="3" name="Plassholder for lysbildenummer 2"/>
          <p:cNvSpPr>
            <a:spLocks noGrp="1"/>
          </p:cNvSpPr>
          <p:nvPr>
            <p:ph type="sldNum" sz="quarter" idx="12"/>
          </p:nvPr>
        </p:nvSpPr>
        <p:spPr/>
        <p:txBody>
          <a:bodyPr/>
          <a:lstStyle/>
          <a:p>
            <a:pPr>
              <a:defRPr/>
            </a:pPr>
            <a:fld id="{047A3E25-E787-4636-80F6-0A28D249DF8E}" type="slidenum">
              <a:rPr lang="nb-NO" smtClean="0">
                <a:solidFill>
                  <a:prstClr val="black">
                    <a:tint val="75000"/>
                  </a:prstClr>
                </a:solidFill>
              </a:rPr>
              <a:pPr>
                <a:defRPr/>
              </a:pPr>
              <a:t>23</a:t>
            </a:fld>
            <a:endParaRPr lang="nb-NO">
              <a:solidFill>
                <a:prstClr val="black">
                  <a:tint val="75000"/>
                </a:prstClr>
              </a:solidFill>
            </a:endParaRPr>
          </a:p>
        </p:txBody>
      </p:sp>
      <p:graphicFrame>
        <p:nvGraphicFramePr>
          <p:cNvPr id="4" name="Tabell 3"/>
          <p:cNvGraphicFramePr>
            <a:graphicFrameLocks noGrp="1"/>
          </p:cNvGraphicFramePr>
          <p:nvPr>
            <p:extLst/>
          </p:nvPr>
        </p:nvGraphicFramePr>
        <p:xfrm>
          <a:off x="1043608" y="1052736"/>
          <a:ext cx="6840760" cy="5184399"/>
        </p:xfrm>
        <a:graphic>
          <a:graphicData uri="http://schemas.openxmlformats.org/drawingml/2006/table">
            <a:tbl>
              <a:tblPr/>
              <a:tblGrid>
                <a:gridCol w="1710190"/>
                <a:gridCol w="1710190"/>
                <a:gridCol w="1710190"/>
                <a:gridCol w="1710190"/>
              </a:tblGrid>
              <a:tr h="629287">
                <a:tc>
                  <a:txBody>
                    <a:bodyPr/>
                    <a:lstStyle/>
                    <a:p>
                      <a:pPr>
                        <a:lnSpc>
                          <a:spcPct val="115000"/>
                        </a:lnSpc>
                        <a:spcAft>
                          <a:spcPts val="0"/>
                        </a:spcAft>
                      </a:pPr>
                      <a:endParaRPr lang="nb-NO" sz="1000" dirty="0">
                        <a:latin typeface="Times New Roman"/>
                        <a:ea typeface="Calibri"/>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b-NO" sz="1400" b="1" dirty="0">
                          <a:latin typeface="Times New Roman"/>
                          <a:ea typeface="Calibri"/>
                          <a:cs typeface="Times New Roman"/>
                        </a:rPr>
                        <a:t>Det rasjonelle perspektiv</a:t>
                      </a:r>
                      <a:endParaRPr lang="nb-NO" sz="1200" b="1" dirty="0">
                        <a:latin typeface="Calibri"/>
                        <a:ea typeface="Calibri"/>
                        <a:cs typeface="Times New Roman"/>
                      </a:endParaRPr>
                    </a:p>
                    <a:p>
                      <a:pPr>
                        <a:lnSpc>
                          <a:spcPct val="115000"/>
                        </a:lnSpc>
                        <a:spcAft>
                          <a:spcPts val="0"/>
                        </a:spcAft>
                      </a:pPr>
                      <a:r>
                        <a:rPr lang="nb-NO" sz="1400" b="1" dirty="0">
                          <a:latin typeface="Times New Roman"/>
                          <a:ea typeface="Calibri"/>
                          <a:cs typeface="Times New Roman"/>
                        </a:rPr>
                        <a:t>(</a:t>
                      </a:r>
                      <a:r>
                        <a:rPr lang="nb-NO" sz="1400" b="1" dirty="0" err="1">
                          <a:latin typeface="Times New Roman"/>
                          <a:ea typeface="Calibri"/>
                          <a:cs typeface="Times New Roman"/>
                        </a:rPr>
                        <a:t>Episteme</a:t>
                      </a:r>
                      <a:r>
                        <a:rPr lang="nb-NO" sz="1400" b="1" dirty="0">
                          <a:latin typeface="Times New Roman"/>
                          <a:ea typeface="Calibri"/>
                          <a:cs typeface="Times New Roman"/>
                        </a:rPr>
                        <a:t>)</a:t>
                      </a:r>
                      <a:endParaRPr lang="nb-NO" sz="1200" b="1" dirty="0">
                        <a:latin typeface="Calibri"/>
                        <a:ea typeface="Calibri"/>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nSpc>
                          <a:spcPct val="115000"/>
                        </a:lnSpc>
                        <a:spcAft>
                          <a:spcPts val="0"/>
                        </a:spcAft>
                      </a:pPr>
                      <a:r>
                        <a:rPr lang="nb-NO" sz="1400" b="1" dirty="0">
                          <a:latin typeface="Times New Roman"/>
                          <a:ea typeface="Calibri"/>
                          <a:cs typeface="Times New Roman"/>
                        </a:rPr>
                        <a:t>Det sosiokulturelle perspektiv</a:t>
                      </a:r>
                      <a:endParaRPr lang="nb-NO" sz="1200" b="1" dirty="0">
                        <a:latin typeface="Calibri"/>
                        <a:ea typeface="Calibri"/>
                        <a:cs typeface="Times New Roman"/>
                      </a:endParaRPr>
                    </a:p>
                    <a:p>
                      <a:pPr>
                        <a:lnSpc>
                          <a:spcPct val="115000"/>
                        </a:lnSpc>
                        <a:spcAft>
                          <a:spcPts val="0"/>
                        </a:spcAft>
                      </a:pPr>
                      <a:r>
                        <a:rPr lang="nb-NO" sz="1400" b="1" dirty="0">
                          <a:latin typeface="Times New Roman"/>
                          <a:ea typeface="Calibri"/>
                          <a:cs typeface="Times New Roman"/>
                        </a:rPr>
                        <a:t>(</a:t>
                      </a:r>
                      <a:r>
                        <a:rPr lang="nb-NO" sz="1400" b="1" dirty="0" err="1">
                          <a:latin typeface="Times New Roman"/>
                          <a:ea typeface="Calibri"/>
                          <a:cs typeface="Times New Roman"/>
                        </a:rPr>
                        <a:t>Techne</a:t>
                      </a:r>
                      <a:r>
                        <a:rPr lang="nb-NO" sz="1400" b="1" dirty="0">
                          <a:latin typeface="Times New Roman"/>
                          <a:ea typeface="Calibri"/>
                          <a:cs typeface="Times New Roman"/>
                        </a:rPr>
                        <a:t>)</a:t>
                      </a:r>
                      <a:endParaRPr lang="nb-NO" sz="1200" b="1" dirty="0">
                        <a:latin typeface="Calibri"/>
                        <a:ea typeface="Calibri"/>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66"/>
                    </a:solidFill>
                  </a:tcPr>
                </a:tc>
                <a:tc>
                  <a:txBody>
                    <a:bodyPr/>
                    <a:lstStyle/>
                    <a:p>
                      <a:pPr>
                        <a:lnSpc>
                          <a:spcPct val="115000"/>
                        </a:lnSpc>
                        <a:spcAft>
                          <a:spcPts val="0"/>
                        </a:spcAft>
                      </a:pPr>
                      <a:r>
                        <a:rPr lang="nb-NO" sz="1400" b="1" dirty="0">
                          <a:latin typeface="Times New Roman"/>
                          <a:ea typeface="Calibri"/>
                          <a:cs typeface="Times New Roman"/>
                        </a:rPr>
                        <a:t>Intuisjon, følelser, estetikk og kunst</a:t>
                      </a:r>
                      <a:endParaRPr lang="nb-NO" sz="1200" b="1" dirty="0">
                        <a:latin typeface="Calibri"/>
                        <a:ea typeface="Calibri"/>
                        <a:cs typeface="Times New Roman"/>
                      </a:endParaRPr>
                    </a:p>
                    <a:p>
                      <a:pPr>
                        <a:lnSpc>
                          <a:spcPct val="115000"/>
                        </a:lnSpc>
                        <a:spcAft>
                          <a:spcPts val="0"/>
                        </a:spcAft>
                      </a:pPr>
                      <a:r>
                        <a:rPr lang="nb-NO" sz="1400" b="1" dirty="0">
                          <a:latin typeface="Times New Roman"/>
                          <a:ea typeface="Calibri"/>
                          <a:cs typeface="Times New Roman"/>
                        </a:rPr>
                        <a:t>(</a:t>
                      </a:r>
                      <a:r>
                        <a:rPr lang="nb-NO" sz="1400" b="1" dirty="0" err="1">
                          <a:latin typeface="Times New Roman"/>
                          <a:ea typeface="Calibri"/>
                          <a:cs typeface="Times New Roman"/>
                        </a:rPr>
                        <a:t>Phronesis</a:t>
                      </a:r>
                      <a:r>
                        <a:rPr lang="nb-NO" sz="1400" b="1" dirty="0">
                          <a:latin typeface="Times New Roman"/>
                          <a:ea typeface="Calibri"/>
                          <a:cs typeface="Times New Roman"/>
                        </a:rPr>
                        <a:t>)</a:t>
                      </a:r>
                      <a:endParaRPr lang="nb-NO" sz="1200" b="1" dirty="0">
                        <a:latin typeface="Calibri"/>
                        <a:ea typeface="Calibri"/>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66"/>
                    </a:solidFill>
                  </a:tcPr>
                </a:tc>
              </a:tr>
              <a:tr h="1258575">
                <a:tc>
                  <a:txBody>
                    <a:bodyPr/>
                    <a:lstStyle/>
                    <a:p>
                      <a:pPr>
                        <a:lnSpc>
                          <a:spcPct val="115000"/>
                        </a:lnSpc>
                        <a:spcAft>
                          <a:spcPts val="0"/>
                        </a:spcAft>
                      </a:pPr>
                      <a:r>
                        <a:rPr lang="nb-NO" sz="1400" b="1" dirty="0">
                          <a:latin typeface="Times New Roman"/>
                          <a:ea typeface="Calibri"/>
                          <a:cs typeface="Times New Roman"/>
                        </a:rPr>
                        <a:t>Forståelsesramme </a:t>
                      </a:r>
                      <a:endParaRPr lang="nb-NO" sz="1200" b="1" dirty="0">
                        <a:latin typeface="Calibri"/>
                        <a:ea typeface="Calibri"/>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nb-NO" sz="1200" b="1" dirty="0">
                          <a:latin typeface="Times New Roman"/>
                          <a:ea typeface="Calibri"/>
                          <a:cs typeface="Times New Roman"/>
                        </a:rPr>
                        <a:t>Besittes av individer. Kan beskrives og kartlegges. Eksplisitt kunnskap. </a:t>
                      </a:r>
                      <a:r>
                        <a:rPr lang="nb-NO" sz="1400" b="1" i="1" dirty="0">
                          <a:latin typeface="Times New Roman"/>
                          <a:ea typeface="Calibri"/>
                          <a:cs typeface="Times New Roman"/>
                        </a:rPr>
                        <a:t>Påstandskunnskap.</a:t>
                      </a:r>
                      <a:endParaRPr lang="nb-NO" sz="1100" b="1" i="1" dirty="0">
                        <a:latin typeface="Calibri"/>
                        <a:ea typeface="Calibri"/>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b-NO" sz="1200" b="1" dirty="0">
                          <a:latin typeface="Times New Roman"/>
                          <a:ea typeface="Calibri"/>
                          <a:cs typeface="Times New Roman"/>
                        </a:rPr>
                        <a:t>Innleiret i sosial praksis. Forhandles frem i praksisfeltet.</a:t>
                      </a:r>
                      <a:endParaRPr lang="nb-NO" sz="1100" b="1" dirty="0">
                        <a:latin typeface="Calibri"/>
                        <a:ea typeface="Calibri"/>
                        <a:cs typeface="Times New Roman"/>
                      </a:endParaRPr>
                    </a:p>
                    <a:p>
                      <a:pPr>
                        <a:lnSpc>
                          <a:spcPct val="115000"/>
                        </a:lnSpc>
                        <a:spcAft>
                          <a:spcPts val="0"/>
                        </a:spcAft>
                      </a:pPr>
                      <a:r>
                        <a:rPr lang="nb-NO" sz="1200" b="1" dirty="0">
                          <a:latin typeface="Times New Roman"/>
                          <a:ea typeface="Calibri"/>
                          <a:cs typeface="Times New Roman"/>
                        </a:rPr>
                        <a:t>Ofte taus kunnskap.</a:t>
                      </a:r>
                      <a:endParaRPr lang="nb-NO" sz="1100" b="1" dirty="0">
                        <a:latin typeface="Calibri"/>
                        <a:ea typeface="Calibri"/>
                        <a:cs typeface="Times New Roman"/>
                      </a:endParaRPr>
                    </a:p>
                    <a:p>
                      <a:pPr>
                        <a:lnSpc>
                          <a:spcPct val="115000"/>
                        </a:lnSpc>
                        <a:spcAft>
                          <a:spcPts val="0"/>
                        </a:spcAft>
                      </a:pPr>
                      <a:r>
                        <a:rPr lang="nb-NO" sz="1400" b="1" i="1" dirty="0">
                          <a:latin typeface="Times New Roman"/>
                          <a:ea typeface="Calibri"/>
                          <a:cs typeface="Times New Roman"/>
                        </a:rPr>
                        <a:t>Ferdighetskunnskap.</a:t>
                      </a:r>
                      <a:endParaRPr lang="nb-NO" sz="1400" b="1" i="1" dirty="0">
                        <a:latin typeface="Calibri"/>
                        <a:ea typeface="Calibri"/>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b-NO" sz="1200" b="1" dirty="0">
                          <a:latin typeface="Times New Roman"/>
                          <a:ea typeface="Calibri"/>
                          <a:cs typeface="Times New Roman"/>
                        </a:rPr>
                        <a:t>Takt og utøvelse av skjønn. Intuisjon, improvisasjon, følelser og annammelser. </a:t>
                      </a:r>
                      <a:endParaRPr lang="nb-NO" sz="1200" b="1" dirty="0" smtClean="0">
                        <a:latin typeface="Times New Roman"/>
                        <a:ea typeface="Calibri"/>
                        <a:cs typeface="Times New Roman"/>
                      </a:endParaRPr>
                    </a:p>
                    <a:p>
                      <a:pPr>
                        <a:lnSpc>
                          <a:spcPct val="115000"/>
                        </a:lnSpc>
                        <a:spcAft>
                          <a:spcPts val="0"/>
                        </a:spcAft>
                      </a:pPr>
                      <a:r>
                        <a:rPr lang="nb-NO" sz="1200" b="1" i="0" dirty="0" smtClean="0">
                          <a:latin typeface="Times New Roman"/>
                          <a:ea typeface="Calibri"/>
                          <a:cs typeface="Times New Roman"/>
                        </a:rPr>
                        <a:t>Kroppsliggjort kunnskap.</a:t>
                      </a:r>
                    </a:p>
                    <a:p>
                      <a:pPr>
                        <a:lnSpc>
                          <a:spcPct val="115000"/>
                        </a:lnSpc>
                        <a:spcAft>
                          <a:spcPts val="0"/>
                        </a:spcAft>
                      </a:pPr>
                      <a:r>
                        <a:rPr lang="nb-NO" sz="1400" b="1" i="1" dirty="0" smtClean="0">
                          <a:latin typeface="Times New Roman"/>
                          <a:ea typeface="Calibri"/>
                          <a:cs typeface="Times New Roman"/>
                        </a:rPr>
                        <a:t>Praktisk </a:t>
                      </a:r>
                      <a:r>
                        <a:rPr lang="nb-NO" sz="1400" b="1" i="1" dirty="0">
                          <a:latin typeface="Times New Roman"/>
                          <a:ea typeface="Calibri"/>
                          <a:cs typeface="Times New Roman"/>
                        </a:rPr>
                        <a:t>klokskap.</a:t>
                      </a:r>
                      <a:endParaRPr lang="nb-NO" sz="1400" b="1" i="1" dirty="0">
                        <a:latin typeface="Calibri"/>
                        <a:ea typeface="Calibri"/>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8575">
                <a:tc>
                  <a:txBody>
                    <a:bodyPr/>
                    <a:lstStyle/>
                    <a:p>
                      <a:pPr>
                        <a:lnSpc>
                          <a:spcPct val="115000"/>
                        </a:lnSpc>
                        <a:spcAft>
                          <a:spcPts val="0"/>
                        </a:spcAft>
                      </a:pPr>
                      <a:r>
                        <a:rPr lang="nb-NO" sz="1400" b="1" dirty="0">
                          <a:latin typeface="Times New Roman"/>
                          <a:ea typeface="Calibri"/>
                          <a:cs typeface="Times New Roman"/>
                        </a:rPr>
                        <a:t>Syn på kunnskapsutvikling</a:t>
                      </a:r>
                      <a:endParaRPr lang="nb-NO" sz="1200" b="1" dirty="0">
                        <a:latin typeface="Calibri"/>
                        <a:ea typeface="Calibri"/>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nb-NO" sz="1200" b="1">
                          <a:latin typeface="Times New Roman"/>
                          <a:ea typeface="Calibri"/>
                          <a:cs typeface="Times New Roman"/>
                        </a:rPr>
                        <a:t>Funksjonalistisk. Kunnskap kan identifiseres, kartlegges og fremstilles for spredning til andre.</a:t>
                      </a:r>
                      <a:endParaRPr lang="nb-NO" sz="1100" b="1">
                        <a:latin typeface="Calibri"/>
                        <a:ea typeface="Calibri"/>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b-NO" sz="1200" b="1" dirty="0">
                          <a:latin typeface="Times New Roman"/>
                          <a:ea typeface="Calibri"/>
                          <a:cs typeface="Times New Roman"/>
                        </a:rPr>
                        <a:t>Kunnskap som en del av praktiske ferdigheter. Viktig med deling i praksisfellesskapet.</a:t>
                      </a:r>
                      <a:endParaRPr lang="nb-NO" sz="1100" b="1" dirty="0">
                        <a:latin typeface="Calibri"/>
                        <a:ea typeface="Calibri"/>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b-NO" sz="1200" b="1" dirty="0">
                          <a:latin typeface="Times New Roman"/>
                          <a:ea typeface="Calibri"/>
                          <a:cs typeface="Times New Roman"/>
                        </a:rPr>
                        <a:t>Viktig med deling og refleksjon. Både refleksjon over handling og i handling.</a:t>
                      </a:r>
                      <a:endParaRPr lang="nb-NO" sz="1100" b="1" dirty="0">
                        <a:latin typeface="Calibri"/>
                        <a:ea typeface="Calibri"/>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8099">
                <a:tc>
                  <a:txBody>
                    <a:bodyPr/>
                    <a:lstStyle/>
                    <a:p>
                      <a:pPr>
                        <a:lnSpc>
                          <a:spcPct val="115000"/>
                        </a:lnSpc>
                        <a:spcAft>
                          <a:spcPts val="0"/>
                        </a:spcAft>
                      </a:pPr>
                      <a:r>
                        <a:rPr lang="nb-NO" sz="1400" b="1" dirty="0">
                          <a:latin typeface="Times New Roman"/>
                          <a:ea typeface="Calibri"/>
                          <a:cs typeface="Times New Roman"/>
                        </a:rPr>
                        <a:t>Metoder og </a:t>
                      </a:r>
                      <a:r>
                        <a:rPr lang="nb-NO" sz="1400" b="1" dirty="0" smtClean="0">
                          <a:latin typeface="Times New Roman"/>
                          <a:ea typeface="Calibri"/>
                          <a:cs typeface="Times New Roman"/>
                        </a:rPr>
                        <a:t>fremgangsmåter</a:t>
                      </a:r>
                    </a:p>
                    <a:p>
                      <a:pPr>
                        <a:lnSpc>
                          <a:spcPct val="115000"/>
                        </a:lnSpc>
                        <a:spcAft>
                          <a:spcPts val="0"/>
                        </a:spcAft>
                      </a:pPr>
                      <a:r>
                        <a:rPr lang="nb-NO" sz="1400" b="1" dirty="0" smtClean="0">
                          <a:latin typeface="Times New Roman"/>
                          <a:ea typeface="Calibri"/>
                          <a:cs typeface="Times New Roman"/>
                        </a:rPr>
                        <a:t>for</a:t>
                      </a:r>
                      <a:r>
                        <a:rPr lang="nb-NO" sz="1400" b="1" baseline="0" dirty="0" smtClean="0">
                          <a:latin typeface="Times New Roman"/>
                          <a:ea typeface="Calibri"/>
                          <a:cs typeface="Times New Roman"/>
                        </a:rPr>
                        <a:t> kunnskapsutvikling</a:t>
                      </a:r>
                      <a:endParaRPr lang="nb-NO" sz="1200" b="1" dirty="0">
                        <a:latin typeface="Calibri"/>
                        <a:ea typeface="Calibri"/>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nb-NO" sz="1200" b="1" dirty="0">
                          <a:latin typeface="Times New Roman"/>
                          <a:ea typeface="Calibri"/>
                          <a:cs typeface="Times New Roman"/>
                        </a:rPr>
                        <a:t>Teorier, metoder og fremgangsmåter. Forelesninger, tradisjonelle kurs og </a:t>
                      </a:r>
                      <a:r>
                        <a:rPr lang="nb-NO" sz="1200" b="1" dirty="0" smtClean="0">
                          <a:latin typeface="Times New Roman"/>
                          <a:ea typeface="Calibri"/>
                          <a:cs typeface="Times New Roman"/>
                        </a:rPr>
                        <a:t>opplæringsformer</a:t>
                      </a:r>
                      <a:endParaRPr lang="nb-NO" sz="1100" b="1" dirty="0">
                        <a:latin typeface="Calibri"/>
                        <a:ea typeface="Calibri"/>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b-NO" sz="1200" b="1" dirty="0">
                          <a:latin typeface="Times New Roman"/>
                          <a:ea typeface="Calibri"/>
                          <a:cs typeface="Times New Roman"/>
                        </a:rPr>
                        <a:t>Ferdighetstrening, arbeid med kunnskapsdeling knyttet til praksisfeltet, veiledning, lære av hverandre, erfaringslæring.</a:t>
                      </a:r>
                      <a:endParaRPr lang="nb-NO" sz="1100" b="1" dirty="0">
                        <a:latin typeface="Calibri"/>
                        <a:ea typeface="Calibri"/>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b-NO" sz="1200" b="1" dirty="0">
                          <a:latin typeface="Times New Roman"/>
                          <a:ea typeface="Calibri"/>
                          <a:cs typeface="Times New Roman"/>
                        </a:rPr>
                        <a:t>Arbeid i nettverk med blant annet praksisfortellinger. Refleksjon i praksis.</a:t>
                      </a:r>
                      <a:endParaRPr lang="nb-NO" sz="1100" b="1" dirty="0">
                        <a:latin typeface="Calibri"/>
                        <a:ea typeface="Calibri"/>
                        <a:cs typeface="Times New Roman"/>
                      </a:endParaRPr>
                    </a:p>
                    <a:p>
                      <a:pPr>
                        <a:lnSpc>
                          <a:spcPct val="115000"/>
                        </a:lnSpc>
                        <a:spcAft>
                          <a:spcPts val="0"/>
                        </a:spcAft>
                      </a:pPr>
                      <a:r>
                        <a:rPr lang="nb-NO" sz="1200" b="1" dirty="0">
                          <a:latin typeface="Times New Roman"/>
                          <a:ea typeface="Calibri"/>
                          <a:cs typeface="Times New Roman"/>
                        </a:rPr>
                        <a:t>Aksjonslæringsmetoder. Langsiktige og prosessuelle tiltak over tid.</a:t>
                      </a:r>
                      <a:endParaRPr lang="nb-NO" sz="1100" b="1" dirty="0">
                        <a:latin typeface="Calibri"/>
                        <a:ea typeface="Calibri"/>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kstSylinder 4"/>
          <p:cNvSpPr txBox="1"/>
          <p:nvPr/>
        </p:nvSpPr>
        <p:spPr>
          <a:xfrm>
            <a:off x="611560" y="260647"/>
            <a:ext cx="7655814" cy="461665"/>
          </a:xfrm>
          <a:prstGeom prst="rect">
            <a:avLst/>
          </a:prstGeom>
          <a:noFill/>
        </p:spPr>
        <p:txBody>
          <a:bodyPr wrap="none" rtlCol="0">
            <a:spAutoFit/>
          </a:bodyPr>
          <a:lstStyle/>
          <a:p>
            <a:r>
              <a:rPr lang="nb-NO" sz="2400" b="1" i="1" dirty="0" smtClean="0">
                <a:solidFill>
                  <a:prstClr val="black"/>
                </a:solidFill>
              </a:rPr>
              <a:t>Oppsummert: ulike </a:t>
            </a:r>
            <a:r>
              <a:rPr lang="nb-NO" sz="2400" b="1" i="1" dirty="0">
                <a:solidFill>
                  <a:prstClr val="black"/>
                </a:solidFill>
              </a:rPr>
              <a:t>syn på kunnskap og kunnskapsutvikling</a:t>
            </a:r>
          </a:p>
        </p:txBody>
      </p:sp>
    </p:spTree>
    <p:extLst>
      <p:ext uri="{BB962C8B-B14F-4D97-AF65-F5344CB8AC3E}">
        <p14:creationId xmlns:p14="http://schemas.microsoft.com/office/powerpoint/2010/main" val="467866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xfrm>
            <a:off x="457200" y="540000"/>
            <a:ext cx="8229600" cy="900000"/>
          </a:xfrm>
          <a:ln>
            <a:miter lim="800000"/>
            <a:headEnd/>
            <a:tailEnd/>
          </a:ln>
          <a:extLst/>
        </p:spPr>
        <p:txBody>
          <a:bodyPr/>
          <a:lstStyle/>
          <a:p>
            <a:pPr>
              <a:defRPr/>
            </a:pPr>
            <a:r>
              <a:rPr lang="nb-NO" sz="3200" b="1" dirty="0" smtClean="0"/>
              <a:t>”Et produktivt samspill” </a:t>
            </a:r>
            <a:r>
              <a:rPr lang="nb-NO" sz="2800" b="1" dirty="0" smtClean="0"/>
              <a:t>(Gotvassli, 2011)</a:t>
            </a:r>
          </a:p>
        </p:txBody>
      </p:sp>
      <p:sp>
        <p:nvSpPr>
          <p:cNvPr id="47107" name="Oval 3"/>
          <p:cNvSpPr>
            <a:spLocks noChangeArrowheads="1"/>
          </p:cNvSpPr>
          <p:nvPr/>
        </p:nvSpPr>
        <p:spPr bwMode="auto">
          <a:xfrm>
            <a:off x="381000" y="2209800"/>
            <a:ext cx="2895600" cy="1219200"/>
          </a:xfrm>
          <a:prstGeom prst="ellipse">
            <a:avLst/>
          </a:prstGeom>
          <a:solidFill>
            <a:srgbClr val="FFE78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b-NO" altLang="en-US" smtClean="0">
                <a:solidFill>
                  <a:prstClr val="black"/>
                </a:solidFill>
                <a:latin typeface="Tahoma" pitchFamily="34" charset="0"/>
              </a:rPr>
              <a:t>Planer, systemer,</a:t>
            </a:r>
          </a:p>
          <a:p>
            <a:pPr eaLnBrk="1" fontAlgn="base" hangingPunct="1">
              <a:spcBef>
                <a:spcPct val="0"/>
              </a:spcBef>
              <a:spcAft>
                <a:spcPct val="0"/>
              </a:spcAft>
            </a:pPr>
            <a:r>
              <a:rPr lang="nb-NO" altLang="en-US" smtClean="0">
                <a:solidFill>
                  <a:prstClr val="black"/>
                </a:solidFill>
                <a:latin typeface="Tahoma" pitchFamily="34" charset="0"/>
              </a:rPr>
              <a:t>metoder….</a:t>
            </a:r>
          </a:p>
        </p:txBody>
      </p:sp>
      <p:sp>
        <p:nvSpPr>
          <p:cNvPr id="47108" name="Oval 4"/>
          <p:cNvSpPr>
            <a:spLocks noChangeArrowheads="1"/>
          </p:cNvSpPr>
          <p:nvPr/>
        </p:nvSpPr>
        <p:spPr bwMode="auto">
          <a:xfrm>
            <a:off x="6019800" y="2133600"/>
            <a:ext cx="2895600" cy="1219200"/>
          </a:xfrm>
          <a:prstGeom prst="ellipse">
            <a:avLst/>
          </a:prstGeom>
          <a:solidFill>
            <a:srgbClr val="FFE78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b-NO" altLang="en-US" smtClean="0">
                <a:solidFill>
                  <a:prstClr val="black"/>
                </a:solidFill>
                <a:latin typeface="Tahoma" pitchFamily="34" charset="0"/>
              </a:rPr>
              <a:t>Praksisfellesskap,</a:t>
            </a:r>
          </a:p>
          <a:p>
            <a:pPr eaLnBrk="1" fontAlgn="base" hangingPunct="1">
              <a:spcBef>
                <a:spcPct val="0"/>
              </a:spcBef>
              <a:spcAft>
                <a:spcPct val="0"/>
              </a:spcAft>
            </a:pPr>
            <a:r>
              <a:rPr lang="nb-NO" altLang="en-US" smtClean="0">
                <a:solidFill>
                  <a:prstClr val="black"/>
                </a:solidFill>
                <a:latin typeface="Tahoma" pitchFamily="34" charset="0"/>
              </a:rPr>
              <a:t>kunnskapsdeling..</a:t>
            </a:r>
          </a:p>
        </p:txBody>
      </p:sp>
      <p:sp>
        <p:nvSpPr>
          <p:cNvPr id="47109" name="Oval 5"/>
          <p:cNvSpPr>
            <a:spLocks noChangeArrowheads="1"/>
          </p:cNvSpPr>
          <p:nvPr/>
        </p:nvSpPr>
        <p:spPr bwMode="auto">
          <a:xfrm>
            <a:off x="3429000" y="5161480"/>
            <a:ext cx="2895600" cy="1219200"/>
          </a:xfrm>
          <a:prstGeom prst="ellipse">
            <a:avLst/>
          </a:prstGeom>
          <a:solidFill>
            <a:srgbClr val="FFE78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b-NO" altLang="en-US" smtClean="0">
                <a:solidFill>
                  <a:prstClr val="black"/>
                </a:solidFill>
                <a:latin typeface="Tahoma" pitchFamily="34" charset="0"/>
              </a:rPr>
              <a:t>Intuisjon, teft, </a:t>
            </a:r>
          </a:p>
          <a:p>
            <a:pPr eaLnBrk="1" fontAlgn="base" hangingPunct="1">
              <a:spcBef>
                <a:spcPct val="0"/>
              </a:spcBef>
              <a:spcAft>
                <a:spcPct val="0"/>
              </a:spcAft>
            </a:pPr>
            <a:r>
              <a:rPr lang="nb-NO" altLang="en-US" smtClean="0">
                <a:solidFill>
                  <a:prstClr val="black"/>
                </a:solidFill>
                <a:latin typeface="Tahoma" pitchFamily="34" charset="0"/>
              </a:rPr>
              <a:t>følelser, rytme..</a:t>
            </a:r>
          </a:p>
        </p:txBody>
      </p:sp>
      <p:sp>
        <p:nvSpPr>
          <p:cNvPr id="47110" name="AutoShape 6"/>
          <p:cNvSpPr>
            <a:spLocks noChangeArrowheads="1"/>
          </p:cNvSpPr>
          <p:nvPr/>
        </p:nvSpPr>
        <p:spPr bwMode="auto">
          <a:xfrm>
            <a:off x="2438400" y="3505200"/>
            <a:ext cx="990600" cy="1066800"/>
          </a:xfrm>
          <a:prstGeom prst="curvedRightArrow">
            <a:avLst>
              <a:gd name="adj1" fmla="val 21538"/>
              <a:gd name="adj2" fmla="val 43077"/>
              <a:gd name="adj3" fmla="val 3333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en-US" altLang="en-US" smtClean="0">
              <a:solidFill>
                <a:prstClr val="black"/>
              </a:solidFill>
            </a:endParaRPr>
          </a:p>
        </p:txBody>
      </p:sp>
      <p:sp>
        <p:nvSpPr>
          <p:cNvPr id="47111" name="AutoShape 7"/>
          <p:cNvSpPr>
            <a:spLocks noChangeArrowheads="1"/>
          </p:cNvSpPr>
          <p:nvPr/>
        </p:nvSpPr>
        <p:spPr bwMode="auto">
          <a:xfrm>
            <a:off x="5715000" y="3429000"/>
            <a:ext cx="1143000" cy="990600"/>
          </a:xfrm>
          <a:prstGeom prst="curvedLeftArrow">
            <a:avLst>
              <a:gd name="adj1" fmla="val 20000"/>
              <a:gd name="adj2" fmla="val 40000"/>
              <a:gd name="adj3" fmla="val 3846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en-US" altLang="en-US" smtClean="0">
              <a:solidFill>
                <a:prstClr val="black"/>
              </a:solidFill>
            </a:endParaRPr>
          </a:p>
        </p:txBody>
      </p:sp>
      <p:sp>
        <p:nvSpPr>
          <p:cNvPr id="47112" name="AutoShape 8"/>
          <p:cNvSpPr>
            <a:spLocks noChangeArrowheads="1"/>
          </p:cNvSpPr>
          <p:nvPr/>
        </p:nvSpPr>
        <p:spPr bwMode="auto">
          <a:xfrm>
            <a:off x="4419600" y="4343400"/>
            <a:ext cx="914400" cy="533400"/>
          </a:xfrm>
          <a:prstGeom prst="curvedUpArrow">
            <a:avLst>
              <a:gd name="adj1" fmla="val 34286"/>
              <a:gd name="adj2" fmla="val 68571"/>
              <a:gd name="adj3" fmla="val 3333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en-US" altLang="en-US" smtClean="0">
              <a:solidFill>
                <a:prstClr val="black"/>
              </a:solidFill>
            </a:endParaRPr>
          </a:p>
        </p:txBody>
      </p:sp>
      <p:sp>
        <p:nvSpPr>
          <p:cNvPr id="47113" name="AutoShape 9"/>
          <p:cNvSpPr>
            <a:spLocks noChangeArrowheads="1"/>
          </p:cNvSpPr>
          <p:nvPr/>
        </p:nvSpPr>
        <p:spPr bwMode="auto">
          <a:xfrm>
            <a:off x="4343400" y="2514600"/>
            <a:ext cx="914400" cy="990600"/>
          </a:xfrm>
          <a:prstGeom prst="curvedDownArrow">
            <a:avLst>
              <a:gd name="adj1" fmla="val 20000"/>
              <a:gd name="adj2" fmla="val 40000"/>
              <a:gd name="adj3" fmla="val 36111"/>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en-US" altLang="en-US" smtClean="0">
              <a:solidFill>
                <a:prstClr val="black"/>
              </a:solidFill>
            </a:endParaRPr>
          </a:p>
        </p:txBody>
      </p:sp>
      <p:sp>
        <p:nvSpPr>
          <p:cNvPr id="11" name="Plassholder for lysbildenummer 10"/>
          <p:cNvSpPr>
            <a:spLocks noGrp="1"/>
          </p:cNvSpPr>
          <p:nvPr>
            <p:ph type="sldNum" sz="quarter" idx="12"/>
          </p:nvPr>
        </p:nvSpPr>
        <p:spPr/>
        <p:txBody>
          <a:bodyPr/>
          <a:lstStyle/>
          <a:p>
            <a:pPr>
              <a:defRPr/>
            </a:pPr>
            <a:fld id="{3351E3C4-C81F-4C29-83BD-A3EE5AB3980E}" type="slidenum">
              <a:rPr lang="nb-NO">
                <a:solidFill>
                  <a:srgbClr val="04617B">
                    <a:shade val="90000"/>
                  </a:srgbClr>
                </a:solidFill>
              </a:rPr>
              <a:pPr>
                <a:defRPr/>
              </a:pPr>
              <a:t>24</a:t>
            </a:fld>
            <a:endParaRPr lang="nb-NO">
              <a:solidFill>
                <a:srgbClr val="04617B">
                  <a:shade val="90000"/>
                </a:srgbClr>
              </a:solidFill>
            </a:endParaRPr>
          </a:p>
        </p:txBody>
      </p:sp>
      <p:sp>
        <p:nvSpPr>
          <p:cNvPr id="2" name="Plassholder for bunntekst 1"/>
          <p:cNvSpPr>
            <a:spLocks noGrp="1"/>
          </p:cNvSpPr>
          <p:nvPr>
            <p:ph type="ftr" sz="quarter" idx="11"/>
          </p:nvPr>
        </p:nvSpPr>
        <p:spPr/>
        <p:txBody>
          <a:bodyPr/>
          <a:lstStyle/>
          <a:p>
            <a:pPr>
              <a:defRPr/>
            </a:pPr>
            <a:endParaRPr lang="nb-NO" dirty="0">
              <a:solidFill>
                <a:srgbClr val="04617B">
                  <a:shade val="90000"/>
                </a:srgbClr>
              </a:solidFill>
            </a:endParaRPr>
          </a:p>
        </p:txBody>
      </p:sp>
      <p:sp>
        <p:nvSpPr>
          <p:cNvPr id="3" name="TekstSylinder 2"/>
          <p:cNvSpPr txBox="1"/>
          <p:nvPr/>
        </p:nvSpPr>
        <p:spPr>
          <a:xfrm>
            <a:off x="3940428" y="3662674"/>
            <a:ext cx="1720343" cy="523220"/>
          </a:xfrm>
          <a:prstGeom prst="rect">
            <a:avLst/>
          </a:prstGeom>
          <a:noFill/>
        </p:spPr>
        <p:txBody>
          <a:bodyPr wrap="none" rtlCol="0">
            <a:spAutoFit/>
          </a:bodyPr>
          <a:lstStyle/>
          <a:p>
            <a:r>
              <a:rPr lang="nb-NO" sz="2800" b="1" dirty="0" smtClean="0">
                <a:solidFill>
                  <a:srgbClr val="FF0000"/>
                </a:solidFill>
              </a:rPr>
              <a:t>LEDELSE</a:t>
            </a:r>
            <a:endParaRPr lang="nb-NO" sz="2800" b="1" dirty="0">
              <a:solidFill>
                <a:srgbClr val="FF0000"/>
              </a:solidFill>
            </a:endParaRPr>
          </a:p>
        </p:txBody>
      </p:sp>
    </p:spTree>
    <p:extLst>
      <p:ext uri="{BB962C8B-B14F-4D97-AF65-F5344CB8AC3E}">
        <p14:creationId xmlns:p14="http://schemas.microsoft.com/office/powerpoint/2010/main" val="31134963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Dyktighet og kyndighet</a:t>
            </a:r>
            <a:endParaRPr lang="nb-NO" dirty="0"/>
          </a:p>
        </p:txBody>
      </p:sp>
      <p:sp>
        <p:nvSpPr>
          <p:cNvPr id="3" name="Plassholder for innhold 2"/>
          <p:cNvSpPr>
            <a:spLocks noGrp="1"/>
          </p:cNvSpPr>
          <p:nvPr>
            <p:ph idx="1"/>
          </p:nvPr>
        </p:nvSpPr>
        <p:spPr/>
        <p:txBody>
          <a:bodyPr>
            <a:normAutofit fontScale="92500" lnSpcReduction="10000"/>
          </a:bodyPr>
          <a:lstStyle/>
          <a:p>
            <a:r>
              <a:rPr lang="nb-NO" dirty="0" smtClean="0"/>
              <a:t>Dyktighet er blant annet å  være fortrolig  med de praktiske innslagene i arbeidet i barnehagen og å håndtere de håndverksmessige sidene ved yrkesutøvelsen</a:t>
            </a:r>
          </a:p>
          <a:p>
            <a:r>
              <a:rPr lang="nb-NO" dirty="0" smtClean="0"/>
              <a:t>Kyndighet innebærer blant annet å ha innsikt i teorier som kan gi grunnlag for kritisk refleksjon i arbeidet i barnehagen og å utvikle et reflektert forhold til den pedagogiske prosessen en selv er en del av</a:t>
            </a:r>
          </a:p>
          <a:p>
            <a:r>
              <a:rPr lang="nb-NO" dirty="0" smtClean="0"/>
              <a:t>Vi må utvikle både dyktighet og kyndighet</a:t>
            </a:r>
            <a:endParaRPr lang="nb-NO" dirty="0"/>
          </a:p>
        </p:txBody>
      </p:sp>
      <p:sp>
        <p:nvSpPr>
          <p:cNvPr id="5" name="Plassholder for lysbildenummer 4"/>
          <p:cNvSpPr>
            <a:spLocks noGrp="1"/>
          </p:cNvSpPr>
          <p:nvPr>
            <p:ph type="sldNum" sz="quarter" idx="12"/>
          </p:nvPr>
        </p:nvSpPr>
        <p:spPr/>
        <p:txBody>
          <a:bodyPr/>
          <a:lstStyle/>
          <a:p>
            <a:pPr>
              <a:defRPr/>
            </a:pPr>
            <a:fld id="{389D8B74-0211-49C5-BAD5-34D8DEE93264}" type="slidenum">
              <a:rPr lang="nb-NO" smtClean="0">
                <a:solidFill>
                  <a:srgbClr val="04617B">
                    <a:shade val="90000"/>
                  </a:srgbClr>
                </a:solidFill>
              </a:rPr>
              <a:pPr>
                <a:defRPr/>
              </a:pPr>
              <a:t>25</a:t>
            </a:fld>
            <a:endParaRPr lang="nb-NO">
              <a:solidFill>
                <a:srgbClr val="04617B">
                  <a:shade val="90000"/>
                </a:srgbClr>
              </a:solidFill>
            </a:endParaRPr>
          </a:p>
        </p:txBody>
      </p:sp>
    </p:spTree>
    <p:extLst>
      <p:ext uri="{BB962C8B-B14F-4D97-AF65-F5344CB8AC3E}">
        <p14:creationId xmlns:p14="http://schemas.microsoft.com/office/powerpoint/2010/main" val="27396158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eaLnBrk="1" hangingPunct="1"/>
            <a:r>
              <a:rPr lang="nb-NO" sz="4000" dirty="0" smtClean="0"/>
              <a:t>Hva er sentrale arbeidsformer som utvikler en lærende barnehage?</a:t>
            </a:r>
          </a:p>
        </p:txBody>
      </p:sp>
      <p:sp>
        <p:nvSpPr>
          <p:cNvPr id="28675" name="Rectangle 3"/>
          <p:cNvSpPr>
            <a:spLocks noGrp="1" noChangeArrowheads="1"/>
          </p:cNvSpPr>
          <p:nvPr>
            <p:ph type="body" idx="1"/>
          </p:nvPr>
        </p:nvSpPr>
        <p:spPr>
          <a:xfrm>
            <a:off x="457200" y="1600200"/>
            <a:ext cx="8229600" cy="4853136"/>
          </a:xfrm>
        </p:spPr>
        <p:txBody>
          <a:bodyPr>
            <a:noAutofit/>
          </a:bodyPr>
          <a:lstStyle/>
          <a:p>
            <a:pPr lvl="1"/>
            <a:r>
              <a:rPr lang="nb-NO" i="1" dirty="0" smtClean="0"/>
              <a:t>Veiledning</a:t>
            </a:r>
          </a:p>
          <a:p>
            <a:pPr lvl="1"/>
            <a:r>
              <a:rPr lang="nb-NO" i="1" dirty="0" smtClean="0"/>
              <a:t>Erfaringslæring</a:t>
            </a:r>
          </a:p>
          <a:p>
            <a:pPr lvl="1"/>
            <a:r>
              <a:rPr lang="nb-NO" i="1" dirty="0" smtClean="0"/>
              <a:t>Deltagelse og praksis i organisasjoner – praksisfellesskap</a:t>
            </a:r>
          </a:p>
          <a:p>
            <a:pPr lvl="1"/>
            <a:r>
              <a:rPr lang="nb-NO" i="1" dirty="0" smtClean="0"/>
              <a:t> Refleksjon</a:t>
            </a:r>
          </a:p>
          <a:p>
            <a:pPr lvl="2"/>
            <a:r>
              <a:rPr lang="nb-NO" i="1" dirty="0" smtClean="0"/>
              <a:t>Individuell refleksjon, kollektiv refleksjon, reflekterende team</a:t>
            </a:r>
          </a:p>
          <a:p>
            <a:pPr lvl="1"/>
            <a:r>
              <a:rPr lang="nb-NO" i="1" dirty="0" smtClean="0"/>
              <a:t>Utvikling av den tause kunnskapen</a:t>
            </a:r>
          </a:p>
          <a:p>
            <a:pPr lvl="1"/>
            <a:r>
              <a:rPr lang="nb-NO" i="1" dirty="0" smtClean="0"/>
              <a:t>Kunnskapsdeling står sentralt</a:t>
            </a:r>
          </a:p>
        </p:txBody>
      </p:sp>
      <p:sp>
        <p:nvSpPr>
          <p:cNvPr id="28676" name="Plassholder for dato 3"/>
          <p:cNvSpPr>
            <a:spLocks noGrp="1"/>
          </p:cNvSpPr>
          <p:nvPr>
            <p:ph type="dt" sz="quarter" idx="10"/>
          </p:nvPr>
        </p:nvSpPr>
        <p:spPr>
          <a:noFill/>
        </p:spPr>
        <p:txBody>
          <a:bodyPr/>
          <a:lstStyle/>
          <a:p>
            <a:fld id="{C76A3CF5-9CEC-4B1B-8BAC-CCD6B3C58B00}" type="datetime1">
              <a:rPr lang="nb-NO" smtClean="0">
                <a:solidFill>
                  <a:prstClr val="black">
                    <a:tint val="75000"/>
                  </a:prstClr>
                </a:solidFill>
              </a:rPr>
              <a:pPr/>
              <a:t>01.02.2017</a:t>
            </a:fld>
            <a:endParaRPr lang="nb-NO" smtClean="0">
              <a:solidFill>
                <a:prstClr val="black">
                  <a:tint val="75000"/>
                </a:prstClr>
              </a:solidFill>
            </a:endParaRPr>
          </a:p>
        </p:txBody>
      </p:sp>
      <p:sp>
        <p:nvSpPr>
          <p:cNvPr id="28677" name="Plassholder for lysbildenummer 4"/>
          <p:cNvSpPr>
            <a:spLocks noGrp="1"/>
          </p:cNvSpPr>
          <p:nvPr>
            <p:ph type="sldNum" sz="quarter" idx="12"/>
          </p:nvPr>
        </p:nvSpPr>
        <p:spPr>
          <a:noFill/>
        </p:spPr>
        <p:txBody>
          <a:bodyPr/>
          <a:lstStyle/>
          <a:p>
            <a:fld id="{F4AB0868-7D7C-4861-AEB1-FB3D63E68A82}" type="slidenum">
              <a:rPr lang="nb-NO" smtClean="0">
                <a:solidFill>
                  <a:prstClr val="black">
                    <a:tint val="75000"/>
                  </a:prstClr>
                </a:solidFill>
              </a:rPr>
              <a:pPr/>
              <a:t>26</a:t>
            </a:fld>
            <a:endParaRPr lang="nb-NO" smtClean="0">
              <a:solidFill>
                <a:prstClr val="black">
                  <a:tint val="75000"/>
                </a:prstClr>
              </a:solidFill>
            </a:endParaRPr>
          </a:p>
        </p:txBody>
      </p:sp>
    </p:spTree>
    <p:extLst>
      <p:ext uri="{BB962C8B-B14F-4D97-AF65-F5344CB8AC3E}">
        <p14:creationId xmlns:p14="http://schemas.microsoft.com/office/powerpoint/2010/main" val="9848891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descr="Figur 1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313420"/>
            <a:ext cx="8248153" cy="420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Sylinder 3"/>
          <p:cNvSpPr txBox="1"/>
          <p:nvPr/>
        </p:nvSpPr>
        <p:spPr>
          <a:xfrm>
            <a:off x="793343" y="260648"/>
            <a:ext cx="6840760" cy="830997"/>
          </a:xfrm>
          <a:prstGeom prst="rect">
            <a:avLst/>
          </a:prstGeom>
          <a:noFill/>
        </p:spPr>
        <p:txBody>
          <a:bodyPr wrap="square" rtlCol="0">
            <a:spAutoFit/>
          </a:bodyPr>
          <a:lstStyle/>
          <a:p>
            <a:r>
              <a:rPr lang="nb-NO" sz="2400" b="1" i="1" dirty="0" smtClean="0">
                <a:solidFill>
                  <a:srgbClr val="FF0000"/>
                </a:solidFill>
              </a:rPr>
              <a:t>Fra individuell erfaring til kollektiv læring – krever god ledelse – både struktur og kultur</a:t>
            </a:r>
            <a:endParaRPr lang="nb-NO" sz="2400" b="1" i="1" dirty="0">
              <a:solidFill>
                <a:srgbClr val="FF0000"/>
              </a:solidFill>
            </a:endParaRPr>
          </a:p>
        </p:txBody>
      </p:sp>
      <p:sp>
        <p:nvSpPr>
          <p:cNvPr id="2" name="TekstSylinder 1"/>
          <p:cNvSpPr txBox="1"/>
          <p:nvPr/>
        </p:nvSpPr>
        <p:spPr>
          <a:xfrm>
            <a:off x="3275856" y="3048367"/>
            <a:ext cx="2171300" cy="369332"/>
          </a:xfrm>
          <a:prstGeom prst="rect">
            <a:avLst/>
          </a:prstGeom>
          <a:noFill/>
        </p:spPr>
        <p:txBody>
          <a:bodyPr wrap="none" rtlCol="0">
            <a:spAutoFit/>
          </a:bodyPr>
          <a:lstStyle/>
          <a:p>
            <a:r>
              <a:rPr lang="nb-NO" b="1" i="1" dirty="0" smtClean="0">
                <a:solidFill>
                  <a:srgbClr val="FF0000"/>
                </a:solidFill>
              </a:rPr>
              <a:t>Refleksjonsprosesser</a:t>
            </a:r>
            <a:endParaRPr lang="nb-NO" b="1" i="1" dirty="0">
              <a:solidFill>
                <a:srgbClr val="FF0000"/>
              </a:solidFill>
            </a:endParaRPr>
          </a:p>
        </p:txBody>
      </p:sp>
      <p:cxnSp>
        <p:nvCxnSpPr>
          <p:cNvPr id="5" name="Rett pil 4"/>
          <p:cNvCxnSpPr/>
          <p:nvPr/>
        </p:nvCxnSpPr>
        <p:spPr>
          <a:xfrm flipH="1" flipV="1">
            <a:off x="2987824" y="2708920"/>
            <a:ext cx="576064" cy="3600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Rett pil 6"/>
          <p:cNvCxnSpPr/>
          <p:nvPr/>
        </p:nvCxnSpPr>
        <p:spPr>
          <a:xfrm flipV="1">
            <a:off x="4413498" y="2691376"/>
            <a:ext cx="374526" cy="44959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TekstSylinder 7"/>
          <p:cNvSpPr txBox="1"/>
          <p:nvPr/>
        </p:nvSpPr>
        <p:spPr>
          <a:xfrm>
            <a:off x="5290102" y="3048367"/>
            <a:ext cx="2546336" cy="369332"/>
          </a:xfrm>
          <a:prstGeom prst="rect">
            <a:avLst/>
          </a:prstGeom>
          <a:noFill/>
        </p:spPr>
        <p:txBody>
          <a:bodyPr wrap="square" rtlCol="0">
            <a:spAutoFit/>
          </a:bodyPr>
          <a:lstStyle/>
          <a:p>
            <a:r>
              <a:rPr lang="nb-NO" b="1" i="1" dirty="0" smtClean="0">
                <a:solidFill>
                  <a:srgbClr val="FF0000"/>
                </a:solidFill>
              </a:rPr>
              <a:t>og vurdering av arbeidet</a:t>
            </a:r>
            <a:endParaRPr lang="nb-NO" b="1" i="1" dirty="0">
              <a:solidFill>
                <a:srgbClr val="FF0000"/>
              </a:solidFill>
            </a:endParaRPr>
          </a:p>
        </p:txBody>
      </p:sp>
    </p:spTree>
    <p:extLst>
      <p:ext uri="{BB962C8B-B14F-4D97-AF65-F5344CB8AC3E}">
        <p14:creationId xmlns:p14="http://schemas.microsoft.com/office/powerpoint/2010/main" val="205563131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Sentrale arbeidsformer</a:t>
            </a:r>
            <a:endParaRPr lang="nb-NO" dirty="0"/>
          </a:p>
        </p:txBody>
      </p:sp>
      <p:sp>
        <p:nvSpPr>
          <p:cNvPr id="3" name="Plassholder for innhold 2"/>
          <p:cNvSpPr>
            <a:spLocks noGrp="1"/>
          </p:cNvSpPr>
          <p:nvPr>
            <p:ph idx="1"/>
          </p:nvPr>
        </p:nvSpPr>
        <p:spPr>
          <a:xfrm>
            <a:off x="1385646" y="1808820"/>
            <a:ext cx="6156684" cy="3510390"/>
          </a:xfrm>
        </p:spPr>
        <p:txBody>
          <a:bodyPr/>
          <a:lstStyle/>
          <a:p>
            <a:pPr>
              <a:buNone/>
            </a:pPr>
            <a:r>
              <a:rPr lang="nb-NO" dirty="0" smtClean="0"/>
              <a:t>Utgangspunktet: erfaringslæring</a:t>
            </a:r>
            <a:endParaRPr lang="nb-NO" dirty="0"/>
          </a:p>
        </p:txBody>
      </p:sp>
      <p:sp>
        <p:nvSpPr>
          <p:cNvPr id="4" name="Rektangel 3"/>
          <p:cNvSpPr/>
          <p:nvPr/>
        </p:nvSpPr>
        <p:spPr>
          <a:xfrm>
            <a:off x="3653899" y="2834934"/>
            <a:ext cx="1350150" cy="594066"/>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prstClr val="black"/>
                </a:solidFill>
              </a:rPr>
              <a:t>Konkrete erfaringer</a:t>
            </a:r>
          </a:p>
        </p:txBody>
      </p:sp>
      <p:sp>
        <p:nvSpPr>
          <p:cNvPr id="5" name="Rektangel 4"/>
          <p:cNvSpPr/>
          <p:nvPr/>
        </p:nvSpPr>
        <p:spPr>
          <a:xfrm>
            <a:off x="1601670" y="3645024"/>
            <a:ext cx="1350150" cy="594066"/>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prstClr val="black"/>
                </a:solidFill>
              </a:rPr>
              <a:t>Uttesting av nye handlinger</a:t>
            </a:r>
          </a:p>
        </p:txBody>
      </p:sp>
      <p:sp>
        <p:nvSpPr>
          <p:cNvPr id="6" name="Rektangel 5"/>
          <p:cNvSpPr/>
          <p:nvPr/>
        </p:nvSpPr>
        <p:spPr>
          <a:xfrm>
            <a:off x="5544109" y="3562984"/>
            <a:ext cx="1350150" cy="676106"/>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dirty="0" smtClean="0">
                <a:solidFill>
                  <a:prstClr val="black"/>
                </a:solidFill>
              </a:rPr>
              <a:t>Diskusjon og </a:t>
            </a:r>
            <a:r>
              <a:rPr lang="nb-NO" sz="1600" dirty="0">
                <a:solidFill>
                  <a:prstClr val="black"/>
                </a:solidFill>
              </a:rPr>
              <a:t>refleksjon</a:t>
            </a:r>
          </a:p>
        </p:txBody>
      </p:sp>
      <p:sp>
        <p:nvSpPr>
          <p:cNvPr id="7" name="Rektangel 6"/>
          <p:cNvSpPr/>
          <p:nvPr/>
        </p:nvSpPr>
        <p:spPr>
          <a:xfrm>
            <a:off x="3491880" y="4617132"/>
            <a:ext cx="1566174" cy="594066"/>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smtClean="0">
                <a:solidFill>
                  <a:prstClr val="black"/>
                </a:solidFill>
              </a:rPr>
              <a:t>Generaliser-</a:t>
            </a:r>
            <a:r>
              <a:rPr lang="nb-NO" dirty="0" err="1" smtClean="0">
                <a:solidFill>
                  <a:prstClr val="black"/>
                </a:solidFill>
              </a:rPr>
              <a:t>inger</a:t>
            </a:r>
            <a:r>
              <a:rPr lang="nb-NO" dirty="0" smtClean="0">
                <a:solidFill>
                  <a:prstClr val="black"/>
                </a:solidFill>
              </a:rPr>
              <a:t>, teorier</a:t>
            </a:r>
            <a:endParaRPr lang="nb-NO" dirty="0">
              <a:solidFill>
                <a:prstClr val="black"/>
              </a:solidFill>
            </a:endParaRPr>
          </a:p>
        </p:txBody>
      </p:sp>
      <p:cxnSp>
        <p:nvCxnSpPr>
          <p:cNvPr id="12" name="Rett pil 11"/>
          <p:cNvCxnSpPr/>
          <p:nvPr/>
        </p:nvCxnSpPr>
        <p:spPr>
          <a:xfrm>
            <a:off x="4896036" y="3318321"/>
            <a:ext cx="648072" cy="43204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Rett pil 13"/>
          <p:cNvCxnSpPr/>
          <p:nvPr/>
        </p:nvCxnSpPr>
        <p:spPr>
          <a:xfrm flipH="1">
            <a:off x="4788025" y="4185084"/>
            <a:ext cx="594066" cy="3240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Rett pil 15"/>
          <p:cNvCxnSpPr/>
          <p:nvPr/>
        </p:nvCxnSpPr>
        <p:spPr>
          <a:xfrm flipH="1" flipV="1">
            <a:off x="3167844" y="4023066"/>
            <a:ext cx="486054" cy="43204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Rett pil 17"/>
          <p:cNvCxnSpPr/>
          <p:nvPr/>
        </p:nvCxnSpPr>
        <p:spPr>
          <a:xfrm flipV="1">
            <a:off x="2897814" y="3050958"/>
            <a:ext cx="594066" cy="37804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1" name="Sky 20"/>
          <p:cNvSpPr/>
          <p:nvPr/>
        </p:nvSpPr>
        <p:spPr>
          <a:xfrm>
            <a:off x="5166067" y="3320988"/>
            <a:ext cx="2214246" cy="1242138"/>
          </a:xfrm>
          <a:prstGeom prst="clou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8" name="TekstSylinder 7"/>
          <p:cNvSpPr txBox="1"/>
          <p:nvPr/>
        </p:nvSpPr>
        <p:spPr>
          <a:xfrm>
            <a:off x="5004049" y="2282450"/>
            <a:ext cx="2743380" cy="646331"/>
          </a:xfrm>
          <a:prstGeom prst="rect">
            <a:avLst/>
          </a:prstGeom>
          <a:noFill/>
        </p:spPr>
        <p:txBody>
          <a:bodyPr wrap="none" rtlCol="0">
            <a:spAutoFit/>
          </a:bodyPr>
          <a:lstStyle/>
          <a:p>
            <a:r>
              <a:rPr lang="nb-NO" dirty="0" smtClean="0">
                <a:solidFill>
                  <a:prstClr val="black"/>
                </a:solidFill>
              </a:rPr>
              <a:t>Pedagogisk dokumentasjon</a:t>
            </a:r>
          </a:p>
          <a:p>
            <a:r>
              <a:rPr lang="nb-NO" dirty="0" smtClean="0">
                <a:solidFill>
                  <a:prstClr val="black"/>
                </a:solidFill>
              </a:rPr>
              <a:t>- </a:t>
            </a:r>
            <a:r>
              <a:rPr lang="nb-NO" dirty="0">
                <a:solidFill>
                  <a:prstClr val="black"/>
                </a:solidFill>
              </a:rPr>
              <a:t>presentasjonsfasen</a:t>
            </a:r>
          </a:p>
        </p:txBody>
      </p:sp>
      <p:cxnSp>
        <p:nvCxnSpPr>
          <p:cNvPr id="10" name="Rett pil 9"/>
          <p:cNvCxnSpPr/>
          <p:nvPr/>
        </p:nvCxnSpPr>
        <p:spPr>
          <a:xfrm flipH="1">
            <a:off x="5086674" y="2808706"/>
            <a:ext cx="379394" cy="32326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1" name="TekstSylinder 10"/>
          <p:cNvSpPr txBox="1"/>
          <p:nvPr/>
        </p:nvSpPr>
        <p:spPr>
          <a:xfrm>
            <a:off x="6567514" y="2884860"/>
            <a:ext cx="2537682" cy="369332"/>
          </a:xfrm>
          <a:prstGeom prst="rect">
            <a:avLst/>
          </a:prstGeom>
          <a:noFill/>
        </p:spPr>
        <p:txBody>
          <a:bodyPr wrap="none" rtlCol="0">
            <a:spAutoFit/>
          </a:bodyPr>
          <a:lstStyle/>
          <a:p>
            <a:r>
              <a:rPr lang="nb-NO" dirty="0">
                <a:solidFill>
                  <a:prstClr val="black"/>
                </a:solidFill>
              </a:rPr>
              <a:t>Refleksjon og assosiasjon</a:t>
            </a:r>
          </a:p>
        </p:txBody>
      </p:sp>
      <p:cxnSp>
        <p:nvCxnSpPr>
          <p:cNvPr id="17" name="Rett pil 16"/>
          <p:cNvCxnSpPr/>
          <p:nvPr/>
        </p:nvCxnSpPr>
        <p:spPr>
          <a:xfrm flipH="1">
            <a:off x="6894259" y="3197733"/>
            <a:ext cx="372971" cy="36628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9" name="TekstSylinder 18"/>
          <p:cNvSpPr txBox="1"/>
          <p:nvPr/>
        </p:nvSpPr>
        <p:spPr>
          <a:xfrm>
            <a:off x="5686171" y="4741040"/>
            <a:ext cx="2642903" cy="369332"/>
          </a:xfrm>
          <a:prstGeom prst="rect">
            <a:avLst/>
          </a:prstGeom>
          <a:noFill/>
        </p:spPr>
        <p:txBody>
          <a:bodyPr wrap="none" rtlCol="0">
            <a:spAutoFit/>
          </a:bodyPr>
          <a:lstStyle/>
          <a:p>
            <a:r>
              <a:rPr lang="nb-NO" dirty="0">
                <a:solidFill>
                  <a:prstClr val="black"/>
                </a:solidFill>
              </a:rPr>
              <a:t>Tolkninger og fagliggjøring</a:t>
            </a:r>
          </a:p>
        </p:txBody>
      </p:sp>
      <p:cxnSp>
        <p:nvCxnSpPr>
          <p:cNvPr id="23" name="Rett pil 22"/>
          <p:cNvCxnSpPr/>
          <p:nvPr/>
        </p:nvCxnSpPr>
        <p:spPr>
          <a:xfrm flipH="1">
            <a:off x="5274755" y="4871918"/>
            <a:ext cx="382626" cy="14612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5" name="Plassholder for lysbildenummer 24"/>
          <p:cNvSpPr>
            <a:spLocks noGrp="1"/>
          </p:cNvSpPr>
          <p:nvPr>
            <p:ph type="sldNum" sz="quarter" idx="12"/>
          </p:nvPr>
        </p:nvSpPr>
        <p:spPr/>
        <p:txBody>
          <a:bodyPr/>
          <a:lstStyle/>
          <a:p>
            <a:fld id="{A03DB07F-CF2B-4B31-BF17-3B2FE94A6E99}" type="slidenum">
              <a:rPr lang="nb-NO" smtClean="0">
                <a:solidFill>
                  <a:prstClr val="black">
                    <a:tint val="75000"/>
                  </a:prstClr>
                </a:solidFill>
              </a:rPr>
              <a:pPr/>
              <a:t>28</a:t>
            </a:fld>
            <a:endParaRPr lang="nb-NO">
              <a:solidFill>
                <a:prstClr val="black">
                  <a:tint val="75000"/>
                </a:prstClr>
              </a:solidFill>
            </a:endParaRPr>
          </a:p>
        </p:txBody>
      </p:sp>
      <p:sp>
        <p:nvSpPr>
          <p:cNvPr id="9" name="Plassholder for dato 8"/>
          <p:cNvSpPr>
            <a:spLocks noGrp="1"/>
          </p:cNvSpPr>
          <p:nvPr>
            <p:ph type="dt" sz="half" idx="10"/>
          </p:nvPr>
        </p:nvSpPr>
        <p:spPr/>
        <p:txBody>
          <a:bodyPr/>
          <a:lstStyle/>
          <a:p>
            <a:fld id="{28A683E1-D282-46A7-9965-BB9A85872E24}" type="datetime1">
              <a:rPr lang="nb-NO" smtClean="0">
                <a:solidFill>
                  <a:prstClr val="black">
                    <a:tint val="75000"/>
                  </a:prstClr>
                </a:solidFill>
              </a:rPr>
              <a:pPr/>
              <a:t>01.02.2017</a:t>
            </a:fld>
            <a:endParaRPr lang="nb-NO">
              <a:solidFill>
                <a:prstClr val="black">
                  <a:tint val="75000"/>
                </a:prstClr>
              </a:solidFill>
            </a:endParaRPr>
          </a:p>
        </p:txBody>
      </p:sp>
      <p:sp>
        <p:nvSpPr>
          <p:cNvPr id="22" name="TekstSylinder 21"/>
          <p:cNvSpPr txBox="1"/>
          <p:nvPr/>
        </p:nvSpPr>
        <p:spPr>
          <a:xfrm>
            <a:off x="941301" y="5445224"/>
            <a:ext cx="6912768" cy="1077218"/>
          </a:xfrm>
          <a:prstGeom prst="rect">
            <a:avLst/>
          </a:prstGeom>
          <a:noFill/>
        </p:spPr>
        <p:txBody>
          <a:bodyPr wrap="square" rtlCol="0">
            <a:spAutoFit/>
          </a:bodyPr>
          <a:lstStyle/>
          <a:p>
            <a:r>
              <a:rPr lang="nb-NO" sz="3200" b="1" i="1" dirty="0" smtClean="0"/>
              <a:t>Å få frem deling og refleksjon og «ny» handling……</a:t>
            </a:r>
            <a:endParaRPr lang="nb-NO" sz="3200" b="1" i="1" dirty="0"/>
          </a:p>
        </p:txBody>
      </p:sp>
      <p:sp>
        <p:nvSpPr>
          <p:cNvPr id="13" name="TekstSylinder 12"/>
          <p:cNvSpPr txBox="1"/>
          <p:nvPr/>
        </p:nvSpPr>
        <p:spPr>
          <a:xfrm>
            <a:off x="1401697" y="4499823"/>
            <a:ext cx="1838324" cy="369332"/>
          </a:xfrm>
          <a:prstGeom prst="rect">
            <a:avLst/>
          </a:prstGeom>
          <a:noFill/>
        </p:spPr>
        <p:txBody>
          <a:bodyPr wrap="none" rtlCol="0">
            <a:spAutoFit/>
          </a:bodyPr>
          <a:lstStyle/>
          <a:p>
            <a:r>
              <a:rPr lang="nb-NO" dirty="0" smtClean="0"/>
              <a:t>Ønsket situasjon?</a:t>
            </a:r>
            <a:endParaRPr lang="nb-NO" dirty="0"/>
          </a:p>
        </p:txBody>
      </p:sp>
      <p:cxnSp>
        <p:nvCxnSpPr>
          <p:cNvPr id="20" name="Rett pil 19"/>
          <p:cNvCxnSpPr/>
          <p:nvPr/>
        </p:nvCxnSpPr>
        <p:spPr>
          <a:xfrm>
            <a:off x="2771800" y="4869155"/>
            <a:ext cx="639071" cy="24121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896035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22375" y="253449"/>
            <a:ext cx="6769100" cy="719138"/>
          </a:xfrm>
        </p:spPr>
        <p:txBody>
          <a:bodyPr>
            <a:normAutofit fontScale="90000"/>
          </a:bodyPr>
          <a:lstStyle/>
          <a:p>
            <a:pPr>
              <a:defRPr/>
            </a:pPr>
            <a:r>
              <a:rPr lang="nb-NO" sz="3200" dirty="0" smtClean="0"/>
              <a:t>Refleksjonsarbeid – PROFESJONSUTVIKLING		</a:t>
            </a:r>
            <a:endParaRPr lang="nb-NO" sz="3200" dirty="0"/>
          </a:p>
        </p:txBody>
      </p:sp>
      <p:sp>
        <p:nvSpPr>
          <p:cNvPr id="73731" name="AutoShape 2" descr="data:image/jpeg;base64,/9j/4AAQSkZJRgABAQAAAQABAAD/2wCEAAkGBhISEBUUEhQWExUWGSAYFhgVGBodGhocGBsXFxggGxgcHyYfGB4kGRwYHy8jIycpLC0sGh40NTIqNSYsLCkBCQoKDgwOGg8PGiwkHyUvLC0sLzAvLCwsLC0vLCwsKSwsLCksLCwsKSwsLCwsLCwsLCwsKSwsLCwsLCwsLCwsLP/AABEIAMAAqQMBIgACEQEDEQH/xAAcAAABBAMBAAAAAAAAAAAAAAAABAUGBwECAwj/xABBEAABAgMGAwUGBQIGAQUBAAABAhEAAyEEBRIxQVEGYXETIoGRoQcUMkKx8CNSwdHxFeEzYnKSorKCJENjc8IW/8QAGgEAAgMBAQAAAAAAAAAAAAAAAAQBAgMFBv/EAC4RAAIBAwMCAwcFAQAAAAAAAAABAgMREgQhMRNBIjJRBWFxgZGh8EJSsdHhwf/aAAwDAQACEQMRAD8AvGCCCAAggiPcVcb2awJ/FUVTFfBKQxWr9EjmWiUm3ZEN25JA8R6+faBYLKSJtoTiGaUOtQ6hLt4xT3FftMtlrdCV9hKPySncg07y81bUYcoiPaPTqMq0fTpWG4ab9xhKt+0uO8fbjJH+BZ5kzmtSU+gxH6Qwz/bZbD8MqQh8nC1H/sPpFeSkk7cmr4Z56R19xJIo2dfr018o26VOJk6k2Tc+2e37WfMB8Ctf/LLL1jgPbFeLVMnl+H4fmiKS7umAM1H1yI8oJl0zAKDxBP6DPL7MRakvQjKfqS0e2G8d5Lf/AF8twr7eOsn2z25KjiEhY0BQR1qFZxCv6Ut3alf3fnTzgF3rJZq5axONL3BnP1LSsHt0TlPsx5qlLBz/AMqgPrEisPtdu2Z8UxUo/wDyIUPUOIo5V1LoWOpyy015Rym2ZQBprsxry18Ip0acuC3Vmj09d17yJ6cUmaiaN0KBbq2XjCyPKdntK5asaFLlqGqCQoeIqP4iZ3H7WrdIITMItKRRprBdG+dNXatQYylpn+lmirruXzBER4b9p1itjJx9jNNOzm0c/wCVXwq5Vc7RLoWcXHZm6afAQQQRBIQQQQAEEENd/G0FBEhcuSGJXOmVwAZlKKBRZ6qIA5xK3IYxcee0KXYE9mhl2hQ7qNED8y9uScz0rFD2u2qmzVTJpUtSlErUSXJJPpp0AaFfERR25Mtc2clVe1nHvTS5dYDMEEvhzp6IbNIKiNSQ75v4fekdGnBU43E5ycmc65O33WHCxXOqYMi2p26vplD/AHHwgpZGFCiQKhAJbWpoBuzxN7huhCBRDTUmpWnuSBpymTGry5DNOvrUvDT5GqOjlPeWyIhYOEwFJxDDiLJKkqSjIkl271HoHJ0ziW//AMnJQnEoWjCGBXglpGYA7hBWztm5h/sUkrLyRhBznzRiWr/QDpzoNgYWWi7GS/bTCUnECQhnS7d3DWunSObKU6m8mdGNOlT2S+u//CLnhhKQo4JhoSnGtEs5U7qEknxI8I3FwyF4Ey8YSQ5mrExjlowTV+QpEks91IMsLnpC5ig5BfCjkEmlMnNTGh4kkgGpoWYZ/bRRwS5NU7+WP9DPaeCJMtJUubMVyGBIrzYn1jF1cGSlpxrWrCaoAwg4dCotUnk1G1eOtv4iTNQUpSW3zFNyKDzhT2oFhQQrvhCWINQSKRCcb7Eum7K6V2/RDfevD9jlAuqY/wDryfw9NYZlez+ZMBUJbJd09ooIWRzQxA8W5gRJOE7u7QC0z++pz2Y0DUxtqosSDoGbWHW/bXNly8csBTVUDt50i0bpZcfApOEG+nZP89xU18cDKk/GkoByKmKSc2xBw/WIzbbkWhL6HaopUNpF2yr3E8MULSkgEEuG1BCmZwcjCC8LqlTSysKVksJiEgAk0AmyxQvliS1dsixT1dSHe6Fqmhi+Nn9vz6lIMA7gUz1+oyeJtwl7T7TYyETSbRIp3VH8RA2Sp9Pyq9I48RcLGUsgpCSK79Ck/MnTca84jNSpKmfXLpv0Dx1qdSFeJypQnSlZnqC575lWqSmdJUFoV5g6hQ+UjUGF0eePZ7xiqw2oYiewmsJwOjlgsDdPL5X2p6FlzAoBSSCCHBBcEGoIOohSrTwYzTnkjaCCCMjQIRXxLBkrBldvSkujLOgL0Z2d6NC2G/iG9hZbLOnqqJaCptz8o8SwiVyQzzzxmlfv81M2Z2kxwZpSO4lbVRLGZQhLIBOxoIXcM3ZiViNKgPn4jdg5bUhoartsyp0wrXmp1KVzNVHxNYtnh/hjsZImTAxdGBJzSCtOIqGiiKNoH1JjTV1cY9NclNNSznk+B8sdzJEtKFLVLAFJUtQGEH8ys1qJzVk7xwlWJK1GUD+DLLzCTVRV3sL7M2I7MNTHO2JxJE6YtaXJErs9ASzkN38TAtll1hxsdjEkElZIWxUF4c2ajANRgRXKOZy+Dr7pcmtsSJc0TTMIThKSijVZmbmIZrJxOoKWlKCoYiQWJoasWBYgvGbJZkTrSZeMmUASEvsRQHMCtQOWUSG12uVZ0AABIFAAAP4iN3vexZ2j4Wrsj95cQ9pJIFFOxANf7GHKzcPSZUvFNGNTAqxfCC2QTlTKrwmuqUm1WjtlAYZbHL4iapD/ADAfFs5TCu+AufMTIQWHxTFflT+5yH9oEtsnv6ESdnitl3O1jvAGUZikhEvJPNs6bac4Yplpm2p0WWUkSwaqolDjmBU9AY73nL94tUuyoJTKQHWx+VLBn0ckB+sSGfORIlgABKEskAUA0FIm2XfYi+FrLd/b/RFccpcmWiTNAdKWSpJJSptKgEKAamukIb6t0ybM93kgEn4nNABm52yhZeHEcqWcIdStkgn6Q18NWwCdNVMdC1MEhQILVL10LjyiG1tFMmMXvUaFNn4enBKELmAISG7gIVyFSQOucILx92lYkmYpShopVPEBniRqvZAndkT3iHHN3/aC8rJJmo7OYzKyGRfcbGJcFbYFUkn4vsRHsEzZaVTlYUkKCCl+6SWLvQimVBEF4n4fVLUpk1GbZF6gjkoeVRmIsCVYDLEyzJ74qoYiBhZnq1QXGmb7w1SpaZkplYgsEoSpVQyXZBb4hn9QYKVWVKV0FfTxrRf2KpVZ1JPV2GWT/dYt/wBjHFgXLNjmKGJAxSa5o+ZIf8pqORG0QC/rpwFwGI55Hl1GR1pDPdtvXZ5yZsuipagoNR2Ip4gt4nOO6pR1FO6PPtSozsz1PBCa7ramdJlzUfDMQlaeigFD0MKYQHAiGe12Y11TQ5GJSE05rB/SJnED9s08Ju5IPzTkDq2JX6Ren5kUn5WQ7gG7AuYhxkStXRDEf8imJxLtaZykSph7uJZmO7KCS7YsiCSHbYiIjwbiSklK+z7hxqLFklcpLucmd30aJvZ7vl2gkAlMmUyUgOklWHnUJCSOpPKqNVuVR/E6GnSjSQ7omS1ju4VAZNkG/aGW0Xcu0Tj2iiiWksACxUeug6QjvGxzLIsLkA4D8Qdy+hLmp06dBGJ142i0ycKJKu984oKagltdRGblfZjEYW3i9v4FlsuYWdpskHEmtVKPUFzUEU5UOkclWf3u0IesrDj6ijA9VGv+kiJBZ8Spae0HewgKyNWrlzhnuPDLnzgA3dB/5TH+oiXFXS7FVNtN90LbsnfizkjQpV5pwf8A49Y7pl4AtZDFX0GT+phFcgUZk5RBS5SA/IEv/wAoVXutQlEISVLNEpGp5nQbk6RZPa5m14rDLwl359omvUYUfVZ+o8oXcWH/ANORqcobrusJstqkoBfHLUFndVVk/wC526x0lI96takzKypdSnQ1YA8sz4RmvLj3N2lnn25F3DN3JTITNUn8SaMRfMA/CPAepMOxljUCkN/EN4KlSsSKF6ftDisgjZxGqstkLyu/E+4wXOe0tU+bolOEeJf6Jjldlm94tC5qypkd1IBaprpsMPnCuTZ/dpU0OCFEqB1cgBjvkGMa3AoSrIZh+ZS1dQ7D0HpFEuEzZvZte5I1l2PHa5r5dnhPLEQR5gHyiO8QSU2cplpOTkk6kur/ALCJVa7X2U1M1/wpgCVHQfkV0qx5EHSI/bpYnz56z8CEEefd+mKKytaxam3e74I9fFnExL7083Un1xDxEV5apWBZGVdqB+en6xY9iWmYgDcYTuKUPgQCDEL4hkJC3bMA+YB9Ie9n1LScfUQ9pUuJr4Fx+ye/BaLvSj5pB7I9AHQf9pA8DEzinfYTMPbWoOWwINeSlj76xcUb1labFKbvFBFW+3Kf3LIh2da1/wC1KUjL/VFpRUHt0Cu1sprhwLHjilkjqzQUVeaCr5TfgOYmhX8ICSvYAKdzyCygnbOJZd1s7ObOlk4StTy1EUUpIZQ5sw9WyiuODbxSFpEw90KZexQqhCtwO6ojl1ET5M2XLdKk9rIxODLQpWAk1wkBlJevdLjR9OdVThUaOlp2p0l+cCq3Wo2iROlthmS8wC7g1BB2IfyjrK4hSizSiAVFSR3UgmqQygw2YwiRbUS7XjcGXOSEhQydLsDsS7V1EO92XZKlKUsVKstgCXLDc0c6sIqrt7M2kopboQHi6XhxEFvTzhJcdpUq1Fa0qQmYCElSSAclDPVsVIehPspmEhEozBUnCHHjvCS/b7ky5ZCgFPocqVfk2bwNW3bBNPwxjydLZfkqU7d5RLkDoB9BDLK46OI4kjC9CMm2xZOI4XFw9MtMztZ+ISRUJUS69gxrh65xNO2SFCWAMnYAME5D9m6wLKW97BLpweNrvuRo8ZSSyikYgKVD12rDPdt6zTOWqRLUvEWUEB21HeyBBej6xIbddUmZaUSyiW1VqASA+FmBYakgtsNof5SEoSEpAQNAkADyEQoNvdlnUhFbR5IDeIts5aZZlnETRJUnQhyWdgN+cOczhi2NiXaEg5sAogeLh4frBYymbMWrNTAdA5+p9IXKDiJVNdysq7W0bENuy5J08/iqHZpUxIUXUzZBqPk5O8SC8rCqZhlJGGWzFskpy82oIU3fY+zCg7glx6ftCe+L8RZ0OqvLxD+kSoqMdyrnKc/D8jN+GWmQpJACMLNo0M0m7yLtUQDjXLcvnQHCPAerw2XjeCpqsU4EIDYZZBBWSe6GIcjWmdBDsixWyal1rTJS3ws5boKDxPhFMsndI1wwik2RC1TRKmS2AoU+VAR0Z4ZOLrKA7VCfhJ/KwKX3IBbwh4ttiX70ErViar7sdtKtCDiFJMo9B6FY+kXoSxqJlNbBSov6jv7ClJ7a1UZRRLIdssUx8uoi4IpT2KTWvCclmBkEhsqLQ1eh9YuuOpX85xqXlCIR7Xrn7a7lLSO/IUJg/wBPwrH+0v4RN4j/AB9bEy7stSlZGUUeK+4PFzGcHaSsXkrxZ58u23mWt3boRyPj99Ys64eLWkCUWKXZKlfCkHMEZ0L4dKgEhoqMTKPlVuldTTf0hwst6KlmhJHj98v5hjVabqeKPJjp6/Se6uiy70mVJQAoKooHI9f0OY6QhRa5hdCVqSNlF/UEP1brDfd982cy2XLAW74gpSPBhQjyjt2lnWarWNmKT9Uj/tHElTnF7o9BT1VFrzfUXWeeZKCoEV+KveB5jUfdYe+G7gVPWJ9oH4YqlJ+c6EjRIz50hiTdCVqlhMwrC5iUMUMWUe93gpQ+HEYmNpXNnzVSpR7OVLYKVrXIJHTflFIL1NJzTXhfPccr3vIIlKKCHFANnpDJZbNPSgT5ffCw+EFRUGJINTUEEuAzc4TWuy2RCilc9alDYpHnT6w63TasNkUQSUpKggkCqcxlShJFNovfJ7mOOEfCIzxaSQkyipYLgAEkHcBnEYm3za1FKhJICVPWj91SciQTm/hDnwyj8Ltl1UvJ9E5jzzPhtCiVe0qbNMtPeIzpQdYmza3ZDlFN2jwIJHFAUlQUkpUxGRoWLOMxHezcSSjLSXc4Rpq1fWG/iC7Uy1Jm4MaAe8mrscwCK8xzHONL4sFnlykTpSAUFSVLIKiFJcEuCWNHziMpInGm7bPc7T+KDMVgkh1HQVVTNgP1aBNz4R21qU5FcAypUAn5q6Bh1hwvK6gtCTKISBVJTQDYhsjDDeVgtKw8xaVJFcAcpLbuxY7BoGmudyYOL2jt/IpulIWpVsn5BxKB8sQ+g8TrG9hmrmY5+IpQT3UkUU1CRXLIPyhst9+onmUhX4csf4iRkG+V9jkOTxtxBxBil4JLCjUoAIi6L4Svx/iGKb+Pa1MSAl6iG6/pISgpJd0gE8nJFOhB8YeLvsvZob51frqdv7RF+J7U4LE1JPhkP+LGNNPHKqkY62eNFr5D97ErAs2ydNwnAmVgxaYlLSW64Uu2kXRFY+wuSoWe0qI7qpoA5lKQ/wBRFnR06z8bOPSXhCKX9svF4nLTZJRxJlnFNIOa6gJBH5avzI2iX+1LjT3OQJMpRTPnAsRmhORUNiageJ0iiMSuR3plrV/13jXT0v1MzrT/AEozKYjNnD1POlGLiuecaYCDVxv6DybXlGzAVLvsWy8PPPSMqFXp/EPCptLmlnf1ox9WoY3VOUK/fTyhOkVfnV66AeNTnGVIDjQdd+XKIsmBPOB71SmZKMwhkLdXIEKQ/QYn6PFn3ZaZaJdVDEv8RX/nUeDMPCKBsF5KlKoW1+zE0snEYUlAo6aJJcEDVOIZhqMRSlaRxNVRlCTlFbHW0laDjhN2LIu63WfCopASkKIJLVOvrDVeV/e8K7GzJx6KV8o6n9Ij0kDCvBiVLPeWgsSl/mDfGgnNqgiorHVN6BCGkqSjwp6Qg53VjrRpq+S3JDb7WbPYBLVhxhOChBB59ORhUi1S7LZ0plpClAZBg5OZPjEGwqmKxTFGarQMW8tY2tRXKTimL7MaIJdR5pTnTPaDLuW6SezZKBfKl2dfakYlGidgNOcMa7WZUsFBJBH4iFfCSc6ZCuo9Ya/6g5CUTJZJ1KmA6uzHlCv3CeofMrwGHq8VcrmigomJd7rQGlTihGiF1w8gY6JvOYoVmYugIhPb7Xh7OTZyFTAXWUgFOTBLmh3JjcXXbDQzMIOwSk12YPy+2iuRfFc7fnyE6Ans1O5CjU6MKOTHex3MtYxSyVodgUkMW3OmugjM3hkpAVMmFWHIEkgEbA7bCu7Qlvq0plynCUnUEpBOruWr3q7B20iYxcmkjOtWVODlydLZaRLQxWFFu8UlwBqAr5lHInIDmaQW9bb2inrQuW0yaNrdeSplSfr9PvOOlxXQbVapMhP/ALigk/5Uiqz1wgx3tLpVRWUuTzep1UtRL3F9ezu7xJuyzABiqWJiuapgxkk+MSSNJEkISlKQyUgADYAMPSN4Xbu7miVlYo720WRaLcJigcEyWkIOncKgobPUHxivVZZCn85n7rHqK/LgkWuV2doQFpdxoUndKhVJ6RRHtA4WRYLUmVLWpaVo7TvAYh3lBqUV8Owh6hVTWPcVqwaeRGVHUtXb7FWjmHI3G+b575RjEWrm2fpn9tGy5Yq1aVdx+mlYZMDIFRTl9tGstRapr9POMpOEVr1yDZ/fON0aMANq8yaekSBoFDXfy2LetI3kzSCM+VS4bWNKbty9f384wk7cz5frX0iLEj/d3Ea0GpIIqmrEPmQ1RpyqIe08aEjvK5OUoNdK4YgjHWj/ABffhGXAJD1yZqB/7/pCk9HTm7sYhqalNWiyy7utiZ6gO1WhJorvMBsThamkSI8BSxKWp8RINR0zfWKt4dtxQtnYGmbcsova6EypklMxCEAqSyilIBfJQJA3jk1tMqc8Tq6fVznHd8EETw7LmpdIKFJDLzbEGDc3VqNzyjkODVOzhKX1VTNqsPGuxh3tBVZ5ipa8iSUnqcXmFV6R2kXslSVMoJW7h6sTUiuYxuMslq3hDFXszqupUtePBzuvh7sQMCUKUcyQSphmEhwHTkRU0NNYcRIQAVYV1PfUMIFcirDiXhOjU3ascheEspDsAos2yk1DbFLOK6M5BSwLzQlLqV3t0qq5zY6F93BoFVZR0tHsLtzfIhv5YwMAa0Dpwv0ByHUnpEI4ntbJCfiybM5UGfnEgt84B1FuQAampKcknlTfKIDe9u7RRryAzyyhzRUnOpl2Qn7QqqEOmuRupnTJz5+PKLS9ifD5UuZa1iiR2Up9SWMw+AZPiqK6uK5JtrnpkyknGo56AZlSjokDOmwFTHpO4bmRZLNLkS8kJZ9VHNSjzJc+MdfUTtHFHHoxu7jhBBBCA2EecPaBb5k+8Z6piCgpVgShVGQnupfqxU4p3tY9HxUftuTM7SR3B2WE97CHK3+Eqz+FiEvVztRjTu0zGsrxKqq7Vyz/AJy0rGykA151PI0PXWO/Z0z6aRhMoO2dG8+VY6AmJ2UNa1LAMzP6fv4RlvDwzpTrHdVmJY8m139G3gTKOZG+RHr9PCAkTyxWtPGv94ytKiz1Oo18fDeO0uU58dtPsQKlGjHnSn8ZiADiptBXX79R1jGLXnl5QoFmOWXM8yAfKNBI5EjTTTXqzwAa2ZRSXDNmTq2/V/1i3PZrfjky1GhS9fzJb6pI8hFUFJpWmj86elRDhdd4rkqBSSD9k/fWFNTR6i25NqNTpu5evEEiWuScQCmyiubytEqQVUZjTvHQJORcZvCSXx1Mw4VFxq/39vEfvq8TNUVCjkl/Co6NHNjopTn41sdF63GnaDaY/i/ZJGQJNNRkA2Smzb13jlaOIEJPdHVmGnia9foIiXZNvtXl9RGG+utPujQ2vZ1JO4u/aFdq2QvvS+1KetP16iG+y2KZNmJloSpa1kBITmSXau3VqPvDlcvDk61zEypCSVHM/Kkalam7o55mjPF38GcASLAnF/iTyO9MIy3CB8qfU6w05Qoq0RWMZVHdnTgbgyXd8gCipywDNXz/ACp2SNN84ksEEINuTuxtJJWQQQQRBIQ3cQ3Qm1WabJWHxpIHJTd0jYgsYcYbOJLeqTZJsxPxJT3epoPIl4lc7EPg89dk5y2fy3jAsZ8CANoeRYvDem38mAWTr9Y6eQlYZlSKZvqPPfzjZdl5ZbfdYdhZOT+PhAbN9dum8GQWGf3by5CBVn0AY51y/n94eBZWyp9YPcxsPt4MgsM67JT9vHTQRn3UF/45Q7Gyk0qPs+kbe51y/f8AtBkFho93NHBABjAs/wB6c36Q7Cx7gUrX70jYWLz3gyIsMqrKX6Bz9YBZ2fTTwq9PvOHlVmb7/SBVkfTnBkTYaTZaDzZj9jSLMuj2OyTLQqfMmYlAKWhOEAEsWBZ6b8oil0XZjtElJyVMQKbYg8XrC9ao1ZI1pwT5EV0XJIssvs5CBLTq2ZO6jmo8zC6CCE3uMhBBBAAQQQQAEI73sAnyFyiWxpZ9jmPVoWQQAVJarjmSlYVoKfCh6HLxhOLATFxxoqSk5gHqBG/WMumU+bvpl5Rk2EvFnW3h2TMBZOA7pp5jIxH7Xw8qWa1H5hl/aLKomVcLEQFhH5YFWF/3++cSYXdyEZN3RfMjEjKrDALCRp9iJJ/TYP6e0GYYka/p5pSBNhZ4kv8ATOkbf06IyDEjCrAdoz7hy+94kpu6sBu/78YMwxGW5pGG0ylbLSfUP6Ra8QIXe1QMv0rE6lLdIO4eMajuaQVjeCCCMjQIIIIACCCCAAggggAIIIIACMKSDQ1jMEAHP3ZH5U+QjHuyPyp8hHSCADkqxIOaR5ftGRZUflT5COsEAGEpADCnSMwQQAEEEEAGi5KTmAeoEbwQQAEEEEABBBBAAQQQQAf/2Q=="/>
          <p:cNvSpPr>
            <a:spLocks noChangeAspect="1" noChangeArrowheads="1"/>
          </p:cNvSpPr>
          <p:nvPr/>
        </p:nvSpPr>
        <p:spPr bwMode="auto">
          <a:xfrm>
            <a:off x="63500" y="-885825"/>
            <a:ext cx="16097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nb-NO" altLang="nb-NO" sz="1800">
              <a:latin typeface="Arial" charset="0"/>
            </a:endParaRPr>
          </a:p>
        </p:txBody>
      </p:sp>
      <p:pic>
        <p:nvPicPr>
          <p:cNvPr id="737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7088" y="1736725"/>
            <a:ext cx="3529012"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Rett pil 6"/>
          <p:cNvCxnSpPr/>
          <p:nvPr/>
        </p:nvCxnSpPr>
        <p:spPr>
          <a:xfrm>
            <a:off x="755650" y="1052513"/>
            <a:ext cx="2303463" cy="1400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Rett pil 8"/>
          <p:cNvCxnSpPr/>
          <p:nvPr/>
        </p:nvCxnSpPr>
        <p:spPr>
          <a:xfrm flipV="1">
            <a:off x="250825" y="3573463"/>
            <a:ext cx="2736850" cy="3603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Rett pil 10"/>
          <p:cNvCxnSpPr/>
          <p:nvPr/>
        </p:nvCxnSpPr>
        <p:spPr>
          <a:xfrm>
            <a:off x="323850" y="2133600"/>
            <a:ext cx="2592388" cy="639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Rett pil 12"/>
          <p:cNvCxnSpPr/>
          <p:nvPr/>
        </p:nvCxnSpPr>
        <p:spPr>
          <a:xfrm>
            <a:off x="250825" y="3068638"/>
            <a:ext cx="2736850" cy="7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kstSylinder 19"/>
          <p:cNvSpPr txBox="1"/>
          <p:nvPr/>
        </p:nvSpPr>
        <p:spPr>
          <a:xfrm rot="1803311">
            <a:off x="458788" y="1616075"/>
            <a:ext cx="1874837" cy="592138"/>
          </a:xfrm>
          <a:prstGeom prst="rect">
            <a:avLst/>
          </a:prstGeom>
          <a:ln>
            <a:noFill/>
          </a:ln>
        </p:spPr>
        <p:txBody>
          <a:bodyPr>
            <a:normAutofit/>
          </a:bodyPr>
          <a:lstStyle/>
          <a:p>
            <a:pPr algn="r" eaLnBrk="1" fontAlgn="auto" hangingPunct="1">
              <a:spcAft>
                <a:spcPts val="0"/>
              </a:spcAft>
              <a:defRPr/>
            </a:pPr>
            <a:r>
              <a:rPr lang="nb-NO" sz="1600" i="1" dirty="0">
                <a:solidFill>
                  <a:srgbClr val="0070C0"/>
                </a:solidFill>
                <a:latin typeface="+mj-lt"/>
                <a:ea typeface="+mj-ea"/>
                <a:cs typeface="+mj-cs"/>
              </a:rPr>
              <a:t>«</a:t>
            </a:r>
            <a:r>
              <a:rPr lang="nb-NO" sz="1600" i="1" dirty="0" err="1">
                <a:solidFill>
                  <a:srgbClr val="0070C0"/>
                </a:solidFill>
                <a:latin typeface="+mj-lt"/>
                <a:ea typeface="+mj-ea"/>
                <a:cs typeface="+mj-cs"/>
              </a:rPr>
              <a:t>Eksformasjon</a:t>
            </a:r>
            <a:r>
              <a:rPr lang="nb-NO" sz="1600" i="1" dirty="0">
                <a:solidFill>
                  <a:srgbClr val="0070C0"/>
                </a:solidFill>
                <a:latin typeface="+mj-lt"/>
                <a:ea typeface="+mj-ea"/>
                <a:cs typeface="+mj-cs"/>
              </a:rPr>
              <a:t>»</a:t>
            </a:r>
          </a:p>
        </p:txBody>
      </p:sp>
      <p:sp>
        <p:nvSpPr>
          <p:cNvPr id="22" name="TekstSylinder 21"/>
          <p:cNvSpPr txBox="1"/>
          <p:nvPr/>
        </p:nvSpPr>
        <p:spPr>
          <a:xfrm rot="242266">
            <a:off x="320675" y="2443163"/>
            <a:ext cx="1803400" cy="592137"/>
          </a:xfrm>
          <a:prstGeom prst="rect">
            <a:avLst/>
          </a:prstGeom>
          <a:ln>
            <a:noFill/>
          </a:ln>
        </p:spPr>
        <p:txBody>
          <a:bodyPr>
            <a:normAutofit/>
          </a:bodyPr>
          <a:lstStyle/>
          <a:p>
            <a:pPr algn="r" eaLnBrk="1" fontAlgn="auto" hangingPunct="1">
              <a:spcAft>
                <a:spcPts val="0"/>
              </a:spcAft>
              <a:defRPr/>
            </a:pPr>
            <a:r>
              <a:rPr lang="nb-NO" sz="1600" i="1" dirty="0">
                <a:solidFill>
                  <a:srgbClr val="0070C0"/>
                </a:solidFill>
                <a:latin typeface="+mj-lt"/>
                <a:ea typeface="+mj-ea"/>
                <a:cs typeface="+mj-cs"/>
              </a:rPr>
              <a:t>«</a:t>
            </a:r>
            <a:r>
              <a:rPr lang="nb-NO" sz="1600" i="1" dirty="0" err="1">
                <a:solidFill>
                  <a:srgbClr val="0070C0"/>
                </a:solidFill>
                <a:latin typeface="+mj-lt"/>
                <a:ea typeface="+mj-ea"/>
                <a:cs typeface="+mj-cs"/>
              </a:rPr>
              <a:t>Eksformasjon</a:t>
            </a:r>
            <a:r>
              <a:rPr lang="nb-NO" sz="1600" i="1" dirty="0">
                <a:solidFill>
                  <a:srgbClr val="0070C0"/>
                </a:solidFill>
                <a:latin typeface="+mj-lt"/>
                <a:ea typeface="+mj-ea"/>
                <a:cs typeface="+mj-cs"/>
              </a:rPr>
              <a:t>»</a:t>
            </a:r>
          </a:p>
        </p:txBody>
      </p:sp>
      <p:sp>
        <p:nvSpPr>
          <p:cNvPr id="23" name="TekstSylinder 22"/>
          <p:cNvSpPr txBox="1"/>
          <p:nvPr/>
        </p:nvSpPr>
        <p:spPr>
          <a:xfrm rot="21245425">
            <a:off x="217488" y="3143250"/>
            <a:ext cx="1828800" cy="428625"/>
          </a:xfrm>
          <a:prstGeom prst="rect">
            <a:avLst/>
          </a:prstGeom>
          <a:ln>
            <a:noFill/>
          </a:ln>
        </p:spPr>
        <p:txBody>
          <a:bodyPr>
            <a:normAutofit fontScale="92500" lnSpcReduction="20000"/>
          </a:bodyPr>
          <a:lstStyle/>
          <a:p>
            <a:pPr algn="r" eaLnBrk="1" fontAlgn="auto" hangingPunct="1">
              <a:spcAft>
                <a:spcPts val="0"/>
              </a:spcAft>
              <a:defRPr/>
            </a:pPr>
            <a:r>
              <a:rPr lang="nb-NO" sz="2800" i="1" dirty="0">
                <a:solidFill>
                  <a:srgbClr val="0070C0"/>
                </a:solidFill>
                <a:latin typeface="+mj-lt"/>
                <a:ea typeface="+mj-ea"/>
                <a:cs typeface="+mj-cs"/>
              </a:rPr>
              <a:t>«</a:t>
            </a:r>
            <a:r>
              <a:rPr lang="nb-NO" sz="1700" i="1" dirty="0" err="1">
                <a:solidFill>
                  <a:srgbClr val="0070C0"/>
                </a:solidFill>
                <a:latin typeface="+mj-lt"/>
                <a:ea typeface="+mj-ea"/>
                <a:cs typeface="+mj-cs"/>
              </a:rPr>
              <a:t>Eksformasjon</a:t>
            </a:r>
            <a:r>
              <a:rPr lang="nb-NO" sz="1700" i="1" dirty="0">
                <a:solidFill>
                  <a:srgbClr val="0070C0"/>
                </a:solidFill>
                <a:latin typeface="+mj-lt"/>
                <a:ea typeface="+mj-ea"/>
                <a:cs typeface="+mj-cs"/>
              </a:rPr>
              <a:t>»</a:t>
            </a:r>
          </a:p>
        </p:txBody>
      </p:sp>
      <p:cxnSp>
        <p:nvCxnSpPr>
          <p:cNvPr id="24" name="Rett linje 23"/>
          <p:cNvCxnSpPr/>
          <p:nvPr/>
        </p:nvCxnSpPr>
        <p:spPr>
          <a:xfrm flipH="1">
            <a:off x="4530725" y="2133600"/>
            <a:ext cx="41275" cy="1900238"/>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p:cNvCxnSpPr/>
          <p:nvPr/>
        </p:nvCxnSpPr>
        <p:spPr>
          <a:xfrm>
            <a:off x="5421313" y="2106613"/>
            <a:ext cx="0" cy="325755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3" name="TekstSylinder 32"/>
          <p:cNvSpPr txBox="1"/>
          <p:nvPr/>
        </p:nvSpPr>
        <p:spPr>
          <a:xfrm>
            <a:off x="4117975" y="1160463"/>
            <a:ext cx="1300163" cy="693737"/>
          </a:xfrm>
          <a:prstGeom prst="rect">
            <a:avLst/>
          </a:prstGeom>
          <a:ln>
            <a:noFill/>
          </a:ln>
        </p:spPr>
        <p:txBody>
          <a:bodyPr>
            <a:normAutofit/>
          </a:bodyPr>
          <a:lstStyle/>
          <a:p>
            <a:pPr algn="r" eaLnBrk="1" fontAlgn="auto" hangingPunct="1">
              <a:spcAft>
                <a:spcPts val="0"/>
              </a:spcAft>
              <a:defRPr/>
            </a:pPr>
            <a:r>
              <a:rPr lang="nb-NO" sz="2400" dirty="0">
                <a:solidFill>
                  <a:srgbClr val="0070C0"/>
                </a:solidFill>
                <a:latin typeface="+mj-lt"/>
                <a:ea typeface="+mj-ea"/>
                <a:cs typeface="+mj-cs"/>
              </a:rPr>
              <a:t>Forstår</a:t>
            </a:r>
          </a:p>
        </p:txBody>
      </p:sp>
      <p:sp>
        <p:nvSpPr>
          <p:cNvPr id="37" name="TekstSylinder 36"/>
          <p:cNvSpPr txBox="1"/>
          <p:nvPr/>
        </p:nvSpPr>
        <p:spPr>
          <a:xfrm>
            <a:off x="6443663" y="2200275"/>
            <a:ext cx="2305050" cy="411163"/>
          </a:xfrm>
          <a:prstGeom prst="rect">
            <a:avLst/>
          </a:prstGeom>
          <a:ln>
            <a:noFill/>
          </a:ln>
        </p:spPr>
        <p:txBody>
          <a:bodyPr/>
          <a:lstStyle/>
          <a:p>
            <a:pPr algn="r" eaLnBrk="1" fontAlgn="auto" hangingPunct="1">
              <a:spcAft>
                <a:spcPts val="0"/>
              </a:spcAft>
              <a:defRPr/>
            </a:pPr>
            <a:r>
              <a:rPr lang="nb-NO" sz="2400" dirty="0">
                <a:solidFill>
                  <a:srgbClr val="0070C0"/>
                </a:solidFill>
                <a:latin typeface="+mj-lt"/>
                <a:ea typeface="+mj-ea"/>
                <a:cs typeface="+mj-cs"/>
              </a:rPr>
              <a:t>Skaper mening</a:t>
            </a:r>
          </a:p>
        </p:txBody>
      </p:sp>
      <p:sp>
        <p:nvSpPr>
          <p:cNvPr id="2054" name="Nedoverbuet pil 2053"/>
          <p:cNvSpPr/>
          <p:nvPr/>
        </p:nvSpPr>
        <p:spPr>
          <a:xfrm>
            <a:off x="3851275" y="2205038"/>
            <a:ext cx="2465388" cy="100806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b-NO">
              <a:solidFill>
                <a:schemeClr val="tx1"/>
              </a:solidFill>
            </a:endParaRPr>
          </a:p>
        </p:txBody>
      </p:sp>
      <p:sp>
        <p:nvSpPr>
          <p:cNvPr id="41" name="TekstSylinder 40"/>
          <p:cNvSpPr txBox="1"/>
          <p:nvPr/>
        </p:nvSpPr>
        <p:spPr>
          <a:xfrm rot="1936844">
            <a:off x="1281113" y="4554538"/>
            <a:ext cx="2716212" cy="409575"/>
          </a:xfrm>
          <a:prstGeom prst="rect">
            <a:avLst/>
          </a:prstGeom>
          <a:ln>
            <a:noFill/>
          </a:ln>
        </p:spPr>
        <p:txBody>
          <a:bodyPr/>
          <a:lstStyle/>
          <a:p>
            <a:pPr algn="r" eaLnBrk="1" fontAlgn="auto" hangingPunct="1">
              <a:spcAft>
                <a:spcPts val="0"/>
              </a:spcAft>
              <a:defRPr/>
            </a:pPr>
            <a:r>
              <a:rPr lang="nb-NO" sz="2000" dirty="0">
                <a:solidFill>
                  <a:srgbClr val="FF0000"/>
                </a:solidFill>
                <a:latin typeface="+mj-lt"/>
                <a:ea typeface="+mj-ea"/>
                <a:cs typeface="+mj-cs"/>
              </a:rPr>
              <a:t>MENINGSBÆRENDE</a:t>
            </a:r>
          </a:p>
          <a:p>
            <a:pPr algn="r" eaLnBrk="1" fontAlgn="auto" hangingPunct="1">
              <a:spcAft>
                <a:spcPts val="0"/>
              </a:spcAft>
              <a:defRPr/>
            </a:pPr>
            <a:r>
              <a:rPr lang="nb-NO" sz="2000" dirty="0">
                <a:solidFill>
                  <a:srgbClr val="FF0000"/>
                </a:solidFill>
                <a:latin typeface="+mj-lt"/>
                <a:ea typeface="+mj-ea"/>
                <a:cs typeface="+mj-cs"/>
              </a:rPr>
              <a:t>INFORMASJON</a:t>
            </a:r>
          </a:p>
        </p:txBody>
      </p:sp>
      <p:sp>
        <p:nvSpPr>
          <p:cNvPr id="44" name="Nedoverbuet pil 43"/>
          <p:cNvSpPr/>
          <p:nvPr/>
        </p:nvSpPr>
        <p:spPr>
          <a:xfrm rot="10366518">
            <a:off x="2482850" y="3770313"/>
            <a:ext cx="3981450" cy="114300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b-NO">
              <a:solidFill>
                <a:schemeClr val="tx1"/>
              </a:solidFill>
            </a:endParaRPr>
          </a:p>
        </p:txBody>
      </p:sp>
      <p:sp>
        <p:nvSpPr>
          <p:cNvPr id="46" name="TekstSylinder 45"/>
          <p:cNvSpPr txBox="1"/>
          <p:nvPr/>
        </p:nvSpPr>
        <p:spPr>
          <a:xfrm rot="19859930">
            <a:off x="3211513" y="1695450"/>
            <a:ext cx="976312" cy="444500"/>
          </a:xfrm>
          <a:prstGeom prst="rect">
            <a:avLst/>
          </a:prstGeom>
          <a:ln>
            <a:noFill/>
          </a:ln>
        </p:spPr>
        <p:txBody>
          <a:bodyPr/>
          <a:lstStyle/>
          <a:p>
            <a:pPr algn="r" eaLnBrk="1" fontAlgn="auto" hangingPunct="1">
              <a:spcAft>
                <a:spcPts val="0"/>
              </a:spcAft>
              <a:defRPr/>
            </a:pPr>
            <a:r>
              <a:rPr lang="nb-NO" sz="2400" dirty="0">
                <a:solidFill>
                  <a:srgbClr val="0070C0"/>
                </a:solidFill>
                <a:latin typeface="+mj-lt"/>
                <a:ea typeface="+mj-ea"/>
                <a:cs typeface="+mj-cs"/>
              </a:rPr>
              <a:t>Hører</a:t>
            </a:r>
          </a:p>
        </p:txBody>
      </p:sp>
    </p:spTree>
    <p:extLst>
      <p:ext uri="{BB962C8B-B14F-4D97-AF65-F5344CB8AC3E}">
        <p14:creationId xmlns:p14="http://schemas.microsoft.com/office/powerpoint/2010/main" val="4259121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99592" y="260648"/>
            <a:ext cx="7772400" cy="1143000"/>
          </a:xfrm>
        </p:spPr>
        <p:txBody>
          <a:bodyPr>
            <a:normAutofit/>
          </a:bodyPr>
          <a:lstStyle/>
          <a:p>
            <a:r>
              <a:rPr lang="nb-NO" dirty="0" smtClean="0"/>
              <a:t>Barnehager i endring</a:t>
            </a:r>
            <a:endParaRPr lang="nb-NO" dirty="0"/>
          </a:p>
        </p:txBody>
      </p:sp>
      <p:sp>
        <p:nvSpPr>
          <p:cNvPr id="3" name="Plassholder for bunntekst 2"/>
          <p:cNvSpPr>
            <a:spLocks noGrp="1"/>
          </p:cNvSpPr>
          <p:nvPr>
            <p:ph type="ftr" sz="quarter" idx="11"/>
          </p:nvPr>
        </p:nvSpPr>
        <p:spPr/>
        <p:txBody>
          <a:bodyPr/>
          <a:lstStyle/>
          <a:p>
            <a:pPr>
              <a:defRPr/>
            </a:pPr>
            <a:r>
              <a:rPr lang="nb-NO" smtClean="0"/>
              <a:t>Kjell-Åge Gotvassli og Torill Moe, 2016</a:t>
            </a:r>
            <a:endParaRPr lang="nb-NO"/>
          </a:p>
        </p:txBody>
      </p:sp>
      <p:sp>
        <p:nvSpPr>
          <p:cNvPr id="4" name="Plassholder for lysbildenummer 3"/>
          <p:cNvSpPr>
            <a:spLocks noGrp="1"/>
          </p:cNvSpPr>
          <p:nvPr>
            <p:ph type="sldNum" sz="quarter" idx="12"/>
          </p:nvPr>
        </p:nvSpPr>
        <p:spPr/>
        <p:txBody>
          <a:bodyPr/>
          <a:lstStyle/>
          <a:p>
            <a:pPr>
              <a:defRPr/>
            </a:pPr>
            <a:fld id="{4D335523-D290-4754-BBA9-D2F1C577AC7E}" type="slidenum">
              <a:rPr lang="nb-NO" smtClean="0"/>
              <a:pPr>
                <a:defRPr/>
              </a:pPr>
              <a:t>3</a:t>
            </a:fld>
            <a:endParaRPr lang="nb-NO"/>
          </a:p>
        </p:txBody>
      </p:sp>
      <p:sp>
        <p:nvSpPr>
          <p:cNvPr id="5" name="Plassholder for innhold 4"/>
          <p:cNvSpPr>
            <a:spLocks noGrp="1"/>
          </p:cNvSpPr>
          <p:nvPr>
            <p:ph sz="quarter" idx="1"/>
          </p:nvPr>
        </p:nvSpPr>
        <p:spPr/>
        <p:txBody>
          <a:bodyPr>
            <a:normAutofit lnSpcReduction="10000"/>
          </a:bodyPr>
          <a:lstStyle/>
          <a:p>
            <a:r>
              <a:rPr lang="nb-NO" sz="1900" dirty="0"/>
              <a:t>Fra kvantitet til kvalitet – gjennom økt vekt på kompetanseutvikling</a:t>
            </a:r>
          </a:p>
          <a:p>
            <a:r>
              <a:rPr lang="nb-NO" sz="1900" dirty="0" smtClean="0"/>
              <a:t>Fra «flat» struktur til mer tydelig arbeidsfordeling og målrettet arbeid</a:t>
            </a:r>
          </a:p>
          <a:p>
            <a:r>
              <a:rPr lang="nb-NO" sz="1900" dirty="0"/>
              <a:t>O</a:t>
            </a:r>
            <a:r>
              <a:rPr lang="nb-NO" sz="1900" dirty="0" smtClean="0"/>
              <a:t>rganisatoriske endringer, fra avdelinger til baser, fra styrer til enhetsleder</a:t>
            </a:r>
          </a:p>
          <a:p>
            <a:r>
              <a:rPr lang="nb-NO" sz="1900" dirty="0" smtClean="0"/>
              <a:t>Utvikling av barnehager, skoler, barnevern…., som lærende organisasjoner</a:t>
            </a:r>
          </a:p>
          <a:p>
            <a:r>
              <a:rPr lang="nb-NO" sz="1900" dirty="0" smtClean="0"/>
              <a:t>Fleksibilitet, valgfrihet og brukerorientering</a:t>
            </a:r>
          </a:p>
          <a:p>
            <a:r>
              <a:rPr lang="nb-NO" sz="1900" dirty="0" smtClean="0"/>
              <a:t>Barnehagen som frivillig første del av et helhetlig utdanningsløp</a:t>
            </a:r>
          </a:p>
          <a:p>
            <a:pPr lvl="1"/>
            <a:r>
              <a:rPr lang="nb-NO" sz="1900" dirty="0" smtClean="0"/>
              <a:t>Utfordring: prosessmål kontra læringsutbytte</a:t>
            </a:r>
          </a:p>
          <a:p>
            <a:pPr lvl="1"/>
            <a:r>
              <a:rPr lang="nb-NO" sz="1900" dirty="0" smtClean="0"/>
              <a:t>Tidlig innsats må være målrettet – krever måling og kartlegging?</a:t>
            </a:r>
          </a:p>
          <a:p>
            <a:pPr lvl="1"/>
            <a:r>
              <a:rPr lang="nb-NO" sz="1900" dirty="0" smtClean="0"/>
              <a:t>Overgangen barnehage – skole?</a:t>
            </a:r>
          </a:p>
          <a:p>
            <a:r>
              <a:rPr lang="nb-NO" sz="1900" dirty="0"/>
              <a:t>Konkurranse i sektoren - mangfold av driftsformer og organiseringsmåter</a:t>
            </a:r>
          </a:p>
          <a:p>
            <a:r>
              <a:rPr lang="nb-NO" sz="1900" dirty="0" smtClean="0"/>
              <a:t>Krav til strategisk ledelse – ut mot ulike interessenter – kampen om barnehagen</a:t>
            </a:r>
          </a:p>
          <a:p>
            <a:r>
              <a:rPr lang="nb-NO" sz="1900" dirty="0" smtClean="0"/>
              <a:t>Langt større mangfold av barn og foreldre</a:t>
            </a:r>
            <a:endParaRPr lang="nb-NO" sz="1900" dirty="0"/>
          </a:p>
          <a:p>
            <a:r>
              <a:rPr lang="nb-NO" sz="1900" dirty="0" smtClean="0"/>
              <a:t>Rettsliggjøring og økt krav om dokumentasjon</a:t>
            </a:r>
          </a:p>
          <a:p>
            <a:pPr lvl="1"/>
            <a:endParaRPr lang="nb-NO" dirty="0"/>
          </a:p>
        </p:txBody>
      </p:sp>
      <p:sp>
        <p:nvSpPr>
          <p:cNvPr id="6" name="Plassholder for dato 5"/>
          <p:cNvSpPr>
            <a:spLocks noGrp="1"/>
          </p:cNvSpPr>
          <p:nvPr>
            <p:ph type="dt" sz="half" idx="10"/>
          </p:nvPr>
        </p:nvSpPr>
        <p:spPr/>
        <p:txBody>
          <a:bodyPr/>
          <a:lstStyle/>
          <a:p>
            <a:pPr>
              <a:defRPr/>
            </a:pPr>
            <a:fld id="{D92EFFE9-05E3-4ECF-ACAA-6D87BF5B91AC}" type="datetime1">
              <a:rPr lang="nb-NO" smtClean="0"/>
              <a:t>01.02.2017</a:t>
            </a:fld>
            <a:endParaRPr lang="nb-NO"/>
          </a:p>
        </p:txBody>
      </p:sp>
    </p:spTree>
    <p:extLst>
      <p:ext uri="{BB962C8B-B14F-4D97-AF65-F5344CB8AC3E}">
        <p14:creationId xmlns:p14="http://schemas.microsoft.com/office/powerpoint/2010/main" val="7059697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Refleksjon</a:t>
            </a:r>
            <a:endParaRPr lang="nb-NO" dirty="0"/>
          </a:p>
        </p:txBody>
      </p:sp>
      <p:sp>
        <p:nvSpPr>
          <p:cNvPr id="3" name="Plassholder for innhold 2"/>
          <p:cNvSpPr>
            <a:spLocks noGrp="1"/>
          </p:cNvSpPr>
          <p:nvPr>
            <p:ph idx="1"/>
          </p:nvPr>
        </p:nvSpPr>
        <p:spPr/>
        <p:txBody>
          <a:bodyPr>
            <a:normAutofit fontScale="85000" lnSpcReduction="20000"/>
          </a:bodyPr>
          <a:lstStyle/>
          <a:p>
            <a:r>
              <a:rPr lang="nb-NO" dirty="0" smtClean="0"/>
              <a:t>Utøvelse av refleksjon kan skje på ulike måter knyttet til en situasjon eller oppgaveutførelse i barnehagen. Det kan være tjenlig å skille mellom:</a:t>
            </a:r>
          </a:p>
          <a:p>
            <a:r>
              <a:rPr lang="nb-NO" b="1" i="1" dirty="0" smtClean="0"/>
              <a:t>Innholdsrefleksjon,</a:t>
            </a:r>
            <a:r>
              <a:rPr lang="nb-NO" dirty="0" smtClean="0"/>
              <a:t> innholdet, hva som skjedde, beskrivelsen av en sak eller problem. </a:t>
            </a:r>
          </a:p>
          <a:p>
            <a:r>
              <a:rPr lang="nb-NO" b="1" i="1" dirty="0" smtClean="0"/>
              <a:t>Prosessrefleksjon</a:t>
            </a:r>
            <a:r>
              <a:rPr lang="nb-NO" dirty="0" smtClean="0"/>
              <a:t>, en analyse av metoder og strategier som blir benyttet for å løse problemet</a:t>
            </a:r>
          </a:p>
          <a:p>
            <a:r>
              <a:rPr lang="nb-NO" b="1" i="1" dirty="0" smtClean="0"/>
              <a:t>Forutsetningsrefleksjon</a:t>
            </a:r>
            <a:r>
              <a:rPr lang="nb-NO" dirty="0" smtClean="0"/>
              <a:t>, som fokuserer på de underliggende antagelser og overbevisninger vi forbinder med et problem, og der vi blir utfordret til å tenke alternativer</a:t>
            </a:r>
          </a:p>
          <a:p>
            <a:pPr lvl="1"/>
            <a:r>
              <a:rPr lang="nb-NO" dirty="0" smtClean="0"/>
              <a:t>dobbeltkretslæring</a:t>
            </a:r>
            <a:endParaRPr lang="nb-NO" dirty="0"/>
          </a:p>
        </p:txBody>
      </p:sp>
    </p:spTree>
    <p:extLst>
      <p:ext uri="{BB962C8B-B14F-4D97-AF65-F5344CB8AC3E}">
        <p14:creationId xmlns:p14="http://schemas.microsoft.com/office/powerpoint/2010/main" val="20539375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Refleksjon – fem prosesser</a:t>
            </a:r>
            <a:endParaRPr lang="nb-NO" dirty="0"/>
          </a:p>
        </p:txBody>
      </p:sp>
      <p:sp>
        <p:nvSpPr>
          <p:cNvPr id="3" name="Plassholder for innhold 2"/>
          <p:cNvSpPr>
            <a:spLocks noGrp="1"/>
          </p:cNvSpPr>
          <p:nvPr>
            <p:ph idx="1"/>
          </p:nvPr>
        </p:nvSpPr>
        <p:spPr/>
        <p:txBody>
          <a:bodyPr/>
          <a:lstStyle/>
          <a:p>
            <a:r>
              <a:rPr lang="nb-NO" dirty="0" smtClean="0"/>
              <a:t>Å etablere distanse til erfaringer for å lære av dem</a:t>
            </a:r>
          </a:p>
          <a:p>
            <a:r>
              <a:rPr lang="nb-NO" dirty="0" smtClean="0"/>
              <a:t>Å bearbeide og å skape sammenheng mellom forskjellige typer av kunnskap som møtes</a:t>
            </a:r>
          </a:p>
          <a:p>
            <a:r>
              <a:rPr lang="nb-NO" dirty="0" smtClean="0"/>
              <a:t>Innebærer validering av erfaringer</a:t>
            </a:r>
          </a:p>
          <a:p>
            <a:r>
              <a:rPr lang="nb-NO" dirty="0" smtClean="0"/>
              <a:t>Undersøkelse av premisser</a:t>
            </a:r>
          </a:p>
          <a:p>
            <a:r>
              <a:rPr lang="nb-NO" dirty="0" smtClean="0"/>
              <a:t>Innebærer organisatorisk praksis – utnytte og lage arenaer for refleksjon</a:t>
            </a:r>
          </a:p>
        </p:txBody>
      </p:sp>
    </p:spTree>
    <p:extLst>
      <p:ext uri="{BB962C8B-B14F-4D97-AF65-F5344CB8AC3E}">
        <p14:creationId xmlns:p14="http://schemas.microsoft.com/office/powerpoint/2010/main" val="11264046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Barnehagebasert kompetanseutvikling</a:t>
            </a:r>
            <a:endParaRPr lang="en-US" dirty="0"/>
          </a:p>
        </p:txBody>
      </p:sp>
      <p:sp>
        <p:nvSpPr>
          <p:cNvPr id="4" name="Plassholder for lysbildenummer 3"/>
          <p:cNvSpPr>
            <a:spLocks noGrp="1"/>
          </p:cNvSpPr>
          <p:nvPr>
            <p:ph type="sldNum" sz="quarter" idx="12"/>
          </p:nvPr>
        </p:nvSpPr>
        <p:spPr/>
        <p:txBody>
          <a:bodyPr/>
          <a:lstStyle/>
          <a:p>
            <a:fld id="{AF24B980-47D7-4F7C-AFF7-468B57F53B96}" type="slidenum">
              <a:rPr lang="nb-NO" smtClean="0">
                <a:solidFill>
                  <a:prstClr val="black">
                    <a:tint val="75000"/>
                  </a:prstClr>
                </a:solidFill>
              </a:rPr>
              <a:pPr/>
              <a:t>32</a:t>
            </a:fld>
            <a:endParaRPr lang="nb-NO">
              <a:solidFill>
                <a:prstClr val="black">
                  <a:tint val="75000"/>
                </a:prstClr>
              </a:solidFill>
            </a:endParaRPr>
          </a:p>
        </p:txBody>
      </p:sp>
      <p:sp>
        <p:nvSpPr>
          <p:cNvPr id="5" name="Plassholder for innhold 4"/>
          <p:cNvSpPr>
            <a:spLocks noGrp="1"/>
          </p:cNvSpPr>
          <p:nvPr>
            <p:ph idx="1"/>
          </p:nvPr>
        </p:nvSpPr>
        <p:spPr/>
        <p:txBody>
          <a:bodyPr/>
          <a:lstStyle/>
          <a:p>
            <a:r>
              <a:rPr lang="nb-NO" dirty="0" smtClean="0"/>
              <a:t>Involverer hele personalet</a:t>
            </a:r>
          </a:p>
          <a:p>
            <a:r>
              <a:rPr lang="nb-NO" dirty="0" smtClean="0"/>
              <a:t>Foregår i den enkelte barnehage/flere barnehager</a:t>
            </a:r>
          </a:p>
          <a:p>
            <a:r>
              <a:rPr lang="nb-NO" dirty="0" smtClean="0"/>
              <a:t>Utvikles lokalt</a:t>
            </a:r>
          </a:p>
          <a:p>
            <a:r>
              <a:rPr lang="nb-NO" dirty="0" smtClean="0"/>
              <a:t>Forankret hos styrer, pedagogisk leder og barnehageeier</a:t>
            </a:r>
          </a:p>
          <a:p>
            <a:r>
              <a:rPr lang="nb-NO" dirty="0" smtClean="0"/>
              <a:t>Utvikling på tvers av kompetansenivå</a:t>
            </a:r>
          </a:p>
          <a:p>
            <a:r>
              <a:rPr lang="nb-NO" dirty="0" smtClean="0"/>
              <a:t>Fokus på endring</a:t>
            </a:r>
            <a:endParaRPr lang="en-US" dirty="0"/>
          </a:p>
        </p:txBody>
      </p:sp>
    </p:spTree>
    <p:extLst>
      <p:ext uri="{BB962C8B-B14F-4D97-AF65-F5344CB8AC3E}">
        <p14:creationId xmlns:p14="http://schemas.microsoft.com/office/powerpoint/2010/main" val="23947306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Ett praksiseksempel…..</a:t>
            </a:r>
            <a:endParaRPr lang="nb-NO"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4200" y="1978700"/>
            <a:ext cx="5808120" cy="4429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11593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Viktigheten av hverdagssituasjoner</a:t>
            </a:r>
            <a:br>
              <a:rPr lang="nb-NO" dirty="0" smtClean="0"/>
            </a:br>
            <a:r>
              <a:rPr lang="nb-NO" sz="2200" dirty="0" smtClean="0"/>
              <a:t>(E. Bjørnestad, foredrag Bergen 19.10.2016)</a:t>
            </a:r>
            <a:endParaRPr lang="nb-NO" sz="2200" dirty="0"/>
          </a:p>
        </p:txBody>
      </p:sp>
      <p:sp>
        <p:nvSpPr>
          <p:cNvPr id="4" name="Plassholder for lysbildenummer 3"/>
          <p:cNvSpPr>
            <a:spLocks noGrp="1"/>
          </p:cNvSpPr>
          <p:nvPr>
            <p:ph type="sldNum" sz="quarter" idx="12"/>
          </p:nvPr>
        </p:nvSpPr>
        <p:spPr/>
        <p:txBody>
          <a:bodyPr/>
          <a:lstStyle/>
          <a:p>
            <a:fld id="{939B86A9-ED66-423B-91B0-F616359E6EEB}" type="slidenum">
              <a:rPr lang="nb-NO" smtClean="0"/>
              <a:t>34</a:t>
            </a:fld>
            <a:endParaRPr lang="nb-NO"/>
          </a:p>
        </p:txBody>
      </p:sp>
      <p:pic>
        <p:nvPicPr>
          <p:cNvPr id="5" name="Bil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417638"/>
            <a:ext cx="8229600" cy="4819674"/>
          </a:xfrm>
          <a:prstGeom prst="rect">
            <a:avLst/>
          </a:prstGeom>
          <a:solidFill>
            <a:srgbClr val="FFFF00"/>
          </a:solidFill>
          <a:ln>
            <a:noFill/>
          </a:ln>
          <a:effectLst>
            <a:outerShdw blurRad="292100" dist="139700" dir="2700000" algn="tl" rotWithShape="0">
              <a:srgbClr val="333333">
                <a:alpha val="65000"/>
              </a:srgbClr>
            </a:outerShdw>
          </a:effectLst>
        </p:spPr>
      </p:pic>
      <p:sp>
        <p:nvSpPr>
          <p:cNvPr id="3" name="TekstSylinder 2"/>
          <p:cNvSpPr txBox="1"/>
          <p:nvPr/>
        </p:nvSpPr>
        <p:spPr>
          <a:xfrm>
            <a:off x="3347864" y="6356360"/>
            <a:ext cx="3150991" cy="369332"/>
          </a:xfrm>
          <a:prstGeom prst="rect">
            <a:avLst/>
          </a:prstGeom>
          <a:noFill/>
        </p:spPr>
        <p:txBody>
          <a:bodyPr wrap="none" rtlCol="0">
            <a:spAutoFit/>
          </a:bodyPr>
          <a:lstStyle/>
          <a:p>
            <a:r>
              <a:rPr lang="nb-NO" dirty="0" smtClean="0"/>
              <a:t>Foreløpige resultater fra </a:t>
            </a:r>
            <a:r>
              <a:rPr lang="nb-NO" dirty="0" err="1" smtClean="0"/>
              <a:t>GoBaN</a:t>
            </a:r>
            <a:endParaRPr lang="nb-NO" dirty="0"/>
          </a:p>
        </p:txBody>
      </p:sp>
    </p:spTree>
    <p:extLst>
      <p:ext uri="{BB962C8B-B14F-4D97-AF65-F5344CB8AC3E}">
        <p14:creationId xmlns:p14="http://schemas.microsoft.com/office/powerpoint/2010/main" val="32346322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ktangel 8"/>
          <p:cNvSpPr/>
          <p:nvPr/>
        </p:nvSpPr>
        <p:spPr>
          <a:xfrm>
            <a:off x="161132" y="161394"/>
            <a:ext cx="8785225" cy="648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b-NO" sz="3600" dirty="0">
                <a:solidFill>
                  <a:schemeClr val="tx1"/>
                </a:solidFill>
              </a:rPr>
              <a:t>For å kunne sette i gang et endringsarbeid eller en utviklingsprosess, kreves en</a:t>
            </a:r>
            <a:r>
              <a:rPr lang="nb-NO" sz="3600" b="1" dirty="0">
                <a:solidFill>
                  <a:schemeClr val="tx1"/>
                </a:solidFill>
              </a:rPr>
              <a:t> felles beskrivelse </a:t>
            </a:r>
            <a:r>
              <a:rPr lang="nb-NO" sz="3600" dirty="0">
                <a:solidFill>
                  <a:schemeClr val="tx1"/>
                </a:solidFill>
              </a:rPr>
              <a:t>av «hvor vi er» og «hvor vi skal»</a:t>
            </a:r>
          </a:p>
        </p:txBody>
      </p:sp>
      <p:sp>
        <p:nvSpPr>
          <p:cNvPr id="8" name="Ramme 7"/>
          <p:cNvSpPr/>
          <p:nvPr/>
        </p:nvSpPr>
        <p:spPr>
          <a:xfrm>
            <a:off x="0" y="0"/>
            <a:ext cx="9144000" cy="6858000"/>
          </a:xfrm>
          <a:prstGeom prst="frame">
            <a:avLst>
              <a:gd name="adj1" fmla="val 1300"/>
            </a:avLst>
          </a:prstGeom>
          <a:solidFill>
            <a:srgbClr val="27C336">
              <a:alpha val="6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b-NO" dirty="0">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4598573"/>
            <a:ext cx="2496244" cy="1873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7229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tel 1"/>
          <p:cNvSpPr>
            <a:spLocks noGrp="1"/>
          </p:cNvSpPr>
          <p:nvPr>
            <p:ph type="title" idx="4294967295"/>
          </p:nvPr>
        </p:nvSpPr>
        <p:spPr/>
        <p:txBody>
          <a:bodyPr/>
          <a:lstStyle/>
          <a:p>
            <a:r>
              <a:rPr lang="nb-NO" altLang="nb-NO" sz="3200" dirty="0" smtClean="0"/>
              <a:t>Utviklingsarbeid</a:t>
            </a:r>
          </a:p>
        </p:txBody>
      </p:sp>
      <p:pic>
        <p:nvPicPr>
          <p:cNvPr id="26627" name="Plassholder for innhold 3" descr="Erkjenne behov.png"/>
          <p:cNvPicPr>
            <a:picLocks noGrp="1" noChangeAspect="1"/>
          </p:cNvPicPr>
          <p:nvPr>
            <p:ph idx="4294967295"/>
          </p:nvPr>
        </p:nvPicPr>
        <p:blipFill>
          <a:blip r:embed="rId2">
            <a:extLst>
              <a:ext uri="{28A0092B-C50C-407E-A947-70E740481C1C}">
                <a14:useLocalDpi xmlns:a14="http://schemas.microsoft.com/office/drawing/2010/main" val="0"/>
              </a:ext>
            </a:extLst>
          </a:blip>
          <a:srcRect t="-6711" b="-6711"/>
          <a:stretch>
            <a:fillRect/>
          </a:stretch>
        </p:blipFill>
        <p:spPr>
          <a:xfrm>
            <a:off x="245656" y="1412776"/>
            <a:ext cx="8229600" cy="4752528"/>
          </a:xfrm>
        </p:spPr>
      </p:pic>
      <p:pic>
        <p:nvPicPr>
          <p:cNvPr id="1026" name="Picture 2" descr="C:\Users\kag\AppData\Local\Microsoft\Windows\Temporary Internet Files\Content.IE5\17QO51E2\VICTORIAN_angel_7_quaddles_by_quaddle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3194" y="2492896"/>
            <a:ext cx="2375526" cy="2016224"/>
          </a:xfrm>
          <a:prstGeom prst="rect">
            <a:avLst/>
          </a:prstGeom>
          <a:noFill/>
          <a:extLst>
            <a:ext uri="{909E8E84-426E-40DD-AFC4-6F175D3DCCD1}">
              <a14:hiddenFill xmlns:a14="http://schemas.microsoft.com/office/drawing/2010/main">
                <a:solidFill>
                  <a:srgbClr val="FFFFFF"/>
                </a:solidFill>
              </a14:hiddenFill>
            </a:ext>
          </a:extLst>
        </p:spPr>
      </p:pic>
      <p:sp>
        <p:nvSpPr>
          <p:cNvPr id="2" name="TekstSylinder 1"/>
          <p:cNvSpPr txBox="1"/>
          <p:nvPr/>
        </p:nvSpPr>
        <p:spPr>
          <a:xfrm>
            <a:off x="7236296" y="1856489"/>
            <a:ext cx="1245854" cy="369332"/>
          </a:xfrm>
          <a:prstGeom prst="rect">
            <a:avLst/>
          </a:prstGeom>
          <a:noFill/>
        </p:spPr>
        <p:txBody>
          <a:bodyPr wrap="none" rtlCol="0">
            <a:spAutoFit/>
          </a:bodyPr>
          <a:lstStyle/>
          <a:p>
            <a:r>
              <a:rPr lang="nb-NO" dirty="0" smtClean="0">
                <a:solidFill>
                  <a:prstClr val="black"/>
                </a:solidFill>
              </a:rPr>
              <a:t>Glansbilde!</a:t>
            </a:r>
            <a:endParaRPr lang="nb-NO" dirty="0">
              <a:solidFill>
                <a:prstClr val="black"/>
              </a:solidFill>
            </a:endParaRPr>
          </a:p>
        </p:txBody>
      </p:sp>
      <p:sp>
        <p:nvSpPr>
          <p:cNvPr id="3" name="Plassholder for lysbildenummer 2"/>
          <p:cNvSpPr>
            <a:spLocks noGrp="1"/>
          </p:cNvSpPr>
          <p:nvPr>
            <p:ph type="sldNum" sz="quarter" idx="12"/>
          </p:nvPr>
        </p:nvSpPr>
        <p:spPr/>
        <p:txBody>
          <a:bodyPr/>
          <a:lstStyle/>
          <a:p>
            <a:fld id="{939B86A9-ED66-423B-91B0-F616359E6EEB}" type="slidenum">
              <a:rPr lang="nb-NO" smtClean="0">
                <a:solidFill>
                  <a:prstClr val="black">
                    <a:tint val="75000"/>
                  </a:prstClr>
                </a:solidFill>
              </a:rPr>
              <a:pPr/>
              <a:t>36</a:t>
            </a:fld>
            <a:endParaRPr lang="nb-NO">
              <a:solidFill>
                <a:prstClr val="black">
                  <a:tint val="75000"/>
                </a:prstClr>
              </a:solidFill>
            </a:endParaRPr>
          </a:p>
        </p:txBody>
      </p:sp>
      <p:sp>
        <p:nvSpPr>
          <p:cNvPr id="4" name="TekstSylinder 3"/>
          <p:cNvSpPr txBox="1"/>
          <p:nvPr/>
        </p:nvSpPr>
        <p:spPr>
          <a:xfrm>
            <a:off x="107504" y="3333875"/>
            <a:ext cx="1922001" cy="646331"/>
          </a:xfrm>
          <a:prstGeom prst="rect">
            <a:avLst/>
          </a:prstGeom>
          <a:noFill/>
        </p:spPr>
        <p:txBody>
          <a:bodyPr wrap="none" rtlCol="0">
            <a:spAutoFit/>
          </a:bodyPr>
          <a:lstStyle/>
          <a:p>
            <a:r>
              <a:rPr lang="nb-NO" dirty="0">
                <a:solidFill>
                  <a:prstClr val="black"/>
                </a:solidFill>
              </a:rPr>
              <a:t>D</a:t>
            </a:r>
            <a:r>
              <a:rPr lang="nb-NO" dirty="0" smtClean="0">
                <a:solidFill>
                  <a:prstClr val="black"/>
                </a:solidFill>
              </a:rPr>
              <a:t>røfte, reflektere, </a:t>
            </a:r>
          </a:p>
          <a:p>
            <a:r>
              <a:rPr lang="nb-NO" dirty="0">
                <a:solidFill>
                  <a:prstClr val="black"/>
                </a:solidFill>
              </a:rPr>
              <a:t>v</a:t>
            </a:r>
            <a:r>
              <a:rPr lang="nb-NO" dirty="0" smtClean="0">
                <a:solidFill>
                  <a:prstClr val="black"/>
                </a:solidFill>
              </a:rPr>
              <a:t>urdere…</a:t>
            </a:r>
            <a:endParaRPr lang="nb-NO" dirty="0">
              <a:solidFill>
                <a:prstClr val="black"/>
              </a:solidFill>
            </a:endParaRPr>
          </a:p>
        </p:txBody>
      </p:sp>
      <p:cxnSp>
        <p:nvCxnSpPr>
          <p:cNvPr id="6" name="Rett pil 5"/>
          <p:cNvCxnSpPr/>
          <p:nvPr/>
        </p:nvCxnSpPr>
        <p:spPr>
          <a:xfrm flipV="1">
            <a:off x="1475656" y="3657040"/>
            <a:ext cx="1008112" cy="13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kstSylinder 4"/>
          <p:cNvSpPr txBox="1"/>
          <p:nvPr/>
        </p:nvSpPr>
        <p:spPr>
          <a:xfrm>
            <a:off x="5220072" y="4764815"/>
            <a:ext cx="3769622" cy="830997"/>
          </a:xfrm>
          <a:prstGeom prst="rect">
            <a:avLst/>
          </a:prstGeom>
          <a:noFill/>
        </p:spPr>
        <p:txBody>
          <a:bodyPr wrap="none" rtlCol="0">
            <a:spAutoFit/>
          </a:bodyPr>
          <a:lstStyle/>
          <a:p>
            <a:r>
              <a:rPr lang="nb-NO" sz="2400" b="1" i="1" dirty="0" smtClean="0">
                <a:solidFill>
                  <a:prstClr val="black"/>
                </a:solidFill>
              </a:rPr>
              <a:t>Kjennetegn på god praksis =</a:t>
            </a:r>
          </a:p>
          <a:p>
            <a:r>
              <a:rPr lang="nb-NO" sz="2400" b="1" i="1" dirty="0" smtClean="0">
                <a:solidFill>
                  <a:prstClr val="black"/>
                </a:solidFill>
              </a:rPr>
              <a:t>kvalitet</a:t>
            </a:r>
            <a:endParaRPr lang="nb-NO" sz="2400" b="1" i="1" dirty="0">
              <a:solidFill>
                <a:prstClr val="black"/>
              </a:solidFill>
            </a:endParaRPr>
          </a:p>
        </p:txBody>
      </p:sp>
    </p:spTree>
    <p:extLst>
      <p:ext uri="{BB962C8B-B14F-4D97-AF65-F5344CB8AC3E}">
        <p14:creationId xmlns:p14="http://schemas.microsoft.com/office/powerpoint/2010/main" val="18936308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
            </a:r>
            <a:br>
              <a:rPr lang="nb-NO" dirty="0" smtClean="0"/>
            </a:br>
            <a:r>
              <a:rPr lang="nb-NO" dirty="0" smtClean="0"/>
              <a:t>Strindheim barnehager</a:t>
            </a:r>
            <a:endParaRPr lang="nb-NO" dirty="0"/>
          </a:p>
        </p:txBody>
      </p:sp>
      <p:sp>
        <p:nvSpPr>
          <p:cNvPr id="3" name="Plassholder for innhold 2"/>
          <p:cNvSpPr>
            <a:spLocks noGrp="1"/>
          </p:cNvSpPr>
          <p:nvPr>
            <p:ph idx="1"/>
          </p:nvPr>
        </p:nvSpPr>
        <p:spPr>
          <a:xfrm>
            <a:off x="457200" y="1556792"/>
            <a:ext cx="8229600" cy="4525963"/>
          </a:xfrm>
        </p:spPr>
        <p:txBody>
          <a:bodyPr>
            <a:noAutofit/>
          </a:bodyPr>
          <a:lstStyle/>
          <a:p>
            <a:r>
              <a:rPr lang="nb-NO" sz="2400" dirty="0" smtClean="0"/>
              <a:t>Hvordan kan vi forbedre kvaliteten på de uformelle samtalene i barnehagen?</a:t>
            </a:r>
          </a:p>
          <a:p>
            <a:r>
              <a:rPr lang="nb-NO" sz="2400" dirty="0" smtClean="0"/>
              <a:t>Hvilket syn på barns læring kommer frem i samtalene?</a:t>
            </a:r>
          </a:p>
          <a:p>
            <a:r>
              <a:rPr lang="nb-NO" sz="2400" dirty="0" smtClean="0"/>
              <a:t>Hvordan skal vi få til kunnsskapsflyt og erfaringsdeling i </a:t>
            </a:r>
            <a:r>
              <a:rPr lang="nb-NO" sz="2400" i="1" dirty="0" smtClean="0"/>
              <a:t>hele</a:t>
            </a:r>
            <a:r>
              <a:rPr lang="nb-NO" sz="2400" dirty="0" smtClean="0"/>
              <a:t> organisasjonen?</a:t>
            </a:r>
          </a:p>
          <a:p>
            <a:r>
              <a:rPr lang="nb-NO" sz="2400" dirty="0" smtClean="0"/>
              <a:t>Hvordan skal vi få til implementering av det som vi er blitt enige om?</a:t>
            </a:r>
          </a:p>
          <a:p>
            <a:r>
              <a:rPr lang="nb-NO" sz="2400" dirty="0" smtClean="0"/>
              <a:t>Arbeid med «glansbilder» - ønsket situasjon</a:t>
            </a:r>
          </a:p>
          <a:p>
            <a:r>
              <a:rPr lang="nb-NO" sz="2400" dirty="0" smtClean="0"/>
              <a:t>Ledelse av refleksjonsprosesser knyttet til pedagogisk dokumentasjon – særlig video</a:t>
            </a:r>
            <a:endParaRPr lang="nb-NO" sz="2800" dirty="0" smtClean="0"/>
          </a:p>
          <a:p>
            <a:pPr marL="0" indent="0">
              <a:buNone/>
            </a:pPr>
            <a:endParaRPr lang="nb-NO" sz="2800" dirty="0"/>
          </a:p>
        </p:txBody>
      </p:sp>
    </p:spTree>
    <p:extLst>
      <p:ext uri="{BB962C8B-B14F-4D97-AF65-F5344CB8AC3E}">
        <p14:creationId xmlns:p14="http://schemas.microsoft.com/office/powerpoint/2010/main" val="16498615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1" y="1254046"/>
            <a:ext cx="8496944" cy="4479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ktangel 2"/>
          <p:cNvSpPr/>
          <p:nvPr/>
        </p:nvSpPr>
        <p:spPr>
          <a:xfrm>
            <a:off x="251523" y="318653"/>
            <a:ext cx="4371826" cy="646331"/>
          </a:xfrm>
          <a:prstGeom prst="rect">
            <a:avLst/>
          </a:prstGeom>
        </p:spPr>
        <p:txBody>
          <a:bodyPr wrap="square">
            <a:spAutoFit/>
          </a:bodyPr>
          <a:lstStyle/>
          <a:p>
            <a:r>
              <a:rPr lang="nb-NO" sz="3600" dirty="0">
                <a:solidFill>
                  <a:prstClr val="black"/>
                </a:solidFill>
              </a:rPr>
              <a:t>Ønsket situasjon……….</a:t>
            </a:r>
          </a:p>
        </p:txBody>
      </p:sp>
      <p:sp>
        <p:nvSpPr>
          <p:cNvPr id="5" name="TekstSylinder 4"/>
          <p:cNvSpPr txBox="1"/>
          <p:nvPr/>
        </p:nvSpPr>
        <p:spPr>
          <a:xfrm>
            <a:off x="235609" y="5836622"/>
            <a:ext cx="8775479" cy="400110"/>
          </a:xfrm>
          <a:prstGeom prst="rect">
            <a:avLst/>
          </a:prstGeom>
          <a:noFill/>
        </p:spPr>
        <p:txBody>
          <a:bodyPr wrap="none" rtlCol="0">
            <a:spAutoFit/>
          </a:bodyPr>
          <a:lstStyle/>
          <a:p>
            <a:r>
              <a:rPr lang="nb-NO" sz="2000" b="1" i="1" dirty="0" smtClean="0">
                <a:solidFill>
                  <a:prstClr val="black"/>
                </a:solidFill>
              </a:rPr>
              <a:t>Det er utviklet lignende ønsket situasjon for måltid, samlingsstund og påkledning</a:t>
            </a:r>
            <a:endParaRPr lang="nb-NO" sz="2000" b="1" i="1" dirty="0">
              <a:solidFill>
                <a:prstClr val="black"/>
              </a:solidFill>
            </a:endParaRPr>
          </a:p>
        </p:txBody>
      </p:sp>
      <p:pic>
        <p:nvPicPr>
          <p:cNvPr id="6" name="Picture 2" descr="C:\Users\kag\AppData\Local\Microsoft\Windows\Temporary Internet Files\Content.IE5\17QO51E2\VICTORIAN_angel_7_quaddles_by_quaddle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01338"/>
            <a:ext cx="1799462" cy="1527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6748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stretch>
            <a:fillRect/>
          </a:stretch>
        </p:blipFill>
        <p:spPr>
          <a:xfrm>
            <a:off x="467544" y="116632"/>
            <a:ext cx="8280920" cy="6552728"/>
          </a:xfrm>
          <a:prstGeom prst="rect">
            <a:avLst/>
          </a:prstGeom>
        </p:spPr>
      </p:pic>
    </p:spTree>
    <p:extLst>
      <p:ext uri="{BB962C8B-B14F-4D97-AF65-F5344CB8AC3E}">
        <p14:creationId xmlns:p14="http://schemas.microsoft.com/office/powerpoint/2010/main" val="1593729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Høringsutkast til ny rammeplan</a:t>
            </a:r>
            <a:endParaRPr lang="nb-NO" dirty="0"/>
          </a:p>
        </p:txBody>
      </p:sp>
      <p:sp>
        <p:nvSpPr>
          <p:cNvPr id="3" name="Plassholder for innhold 2"/>
          <p:cNvSpPr>
            <a:spLocks noGrp="1"/>
          </p:cNvSpPr>
          <p:nvPr>
            <p:ph idx="1"/>
          </p:nvPr>
        </p:nvSpPr>
        <p:spPr/>
        <p:txBody>
          <a:bodyPr/>
          <a:lstStyle/>
          <a:p>
            <a:r>
              <a:rPr lang="nb-NO" dirty="0" smtClean="0"/>
              <a:t>Målet med barnehagen som pedagogisk virksomhet, er å gi barna et tilrettelagt tilbud i tråd med barnehageloven og rammeplanen. For å oppnå dette </a:t>
            </a:r>
            <a:r>
              <a:rPr lang="nb-NO" i="1" dirty="0" smtClean="0">
                <a:solidFill>
                  <a:srgbClr val="FF0000"/>
                </a:solidFill>
              </a:rPr>
              <a:t>skal barnehagen være en lærende organisasjon</a:t>
            </a:r>
            <a:r>
              <a:rPr lang="nb-NO" dirty="0" smtClean="0"/>
              <a:t>, og det pedagogiske arbeidet skal være begrunnet i barnehageloven og rammeplanen (s.18)</a:t>
            </a:r>
            <a:endParaRPr lang="nb-NO" dirty="0"/>
          </a:p>
        </p:txBody>
      </p:sp>
    </p:spTree>
    <p:extLst>
      <p:ext uri="{BB962C8B-B14F-4D97-AF65-F5344CB8AC3E}">
        <p14:creationId xmlns:p14="http://schemas.microsoft.com/office/powerpoint/2010/main" val="24847305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i="1" smtClean="0"/>
              <a:t>«Strindheimmetoden……»</a:t>
            </a:r>
            <a:endParaRPr lang="nb-NO" i="1" dirty="0"/>
          </a:p>
        </p:txBody>
      </p:sp>
      <p:sp>
        <p:nvSpPr>
          <p:cNvPr id="3" name="Plassholder for innhold 2"/>
          <p:cNvSpPr>
            <a:spLocks noGrp="1"/>
          </p:cNvSpPr>
          <p:nvPr>
            <p:ph idx="1"/>
          </p:nvPr>
        </p:nvSpPr>
        <p:spPr/>
        <p:txBody>
          <a:bodyPr>
            <a:normAutofit fontScale="70000" lnSpcReduction="20000"/>
          </a:bodyPr>
          <a:lstStyle/>
          <a:p>
            <a:pPr marL="514350" indent="-514350">
              <a:buAutoNum type="arabicPeriod"/>
            </a:pPr>
            <a:r>
              <a:rPr lang="nb-NO" dirty="0" smtClean="0"/>
              <a:t>Fra forrige gang – </a:t>
            </a:r>
            <a:r>
              <a:rPr lang="nb-NO" dirty="0" err="1" smtClean="0"/>
              <a:t>etterrefleksjoner</a:t>
            </a:r>
            <a:endParaRPr lang="nb-NO" dirty="0" smtClean="0"/>
          </a:p>
          <a:p>
            <a:pPr marL="514350" indent="-514350">
              <a:buAutoNum type="arabicPeriod"/>
            </a:pPr>
            <a:r>
              <a:rPr lang="nb-NO" dirty="0" smtClean="0"/>
              <a:t>Innledning til film – evt. praksisfortelling – vise film</a:t>
            </a:r>
          </a:p>
          <a:p>
            <a:pPr marL="514350" indent="-514350">
              <a:buAutoNum type="arabicPeriod"/>
            </a:pPr>
            <a:r>
              <a:rPr lang="nb-NO" dirty="0" smtClean="0"/>
              <a:t>Stille refleksjon</a:t>
            </a:r>
          </a:p>
          <a:p>
            <a:pPr marL="514350" indent="-514350">
              <a:buAutoNum type="arabicPeriod"/>
            </a:pPr>
            <a:r>
              <a:rPr lang="nb-NO" dirty="0" smtClean="0"/>
              <a:t>Runde – hva la vi merke til</a:t>
            </a:r>
          </a:p>
          <a:p>
            <a:pPr marL="514350" indent="-514350">
              <a:buAutoNum type="arabicPeriod"/>
            </a:pPr>
            <a:r>
              <a:rPr lang="nb-NO" dirty="0" smtClean="0"/>
              <a:t>Fokuspersonens egen oppsummering/kommentarer</a:t>
            </a:r>
          </a:p>
          <a:p>
            <a:pPr marL="514350" indent="-514350">
              <a:buAutoNum type="arabicPeriod"/>
            </a:pPr>
            <a:r>
              <a:rPr lang="nb-NO" dirty="0" smtClean="0"/>
              <a:t>Ny runde - «utfordrende» spørsmål til fokuspersonen</a:t>
            </a:r>
          </a:p>
          <a:p>
            <a:pPr marL="400050" lvl="1" indent="0">
              <a:buNone/>
            </a:pPr>
            <a:r>
              <a:rPr lang="nb-NO" dirty="0" smtClean="0"/>
              <a:t>- Lukkede kontra åpne spørsmål</a:t>
            </a:r>
          </a:p>
          <a:p>
            <a:pPr marL="514350" indent="-514350">
              <a:buFont typeface="Arial" panose="020B0604020202020204" pitchFamily="34" charset="0"/>
              <a:buAutoNum type="arabicPeriod"/>
            </a:pPr>
            <a:r>
              <a:rPr lang="nb-NO" dirty="0" smtClean="0"/>
              <a:t>Fokuspersonens kommentarer/svar</a:t>
            </a:r>
          </a:p>
          <a:p>
            <a:pPr marL="400050" lvl="1" indent="0">
              <a:buNone/>
            </a:pPr>
            <a:r>
              <a:rPr lang="nb-NO" dirty="0" smtClean="0"/>
              <a:t>- Muligheter for kommentarer/refleksjoner fra andre</a:t>
            </a:r>
          </a:p>
          <a:p>
            <a:pPr marL="514350" indent="-514350">
              <a:buFont typeface="Arial" panose="020B0604020202020204" pitchFamily="34" charset="0"/>
              <a:buAutoNum type="arabicPeriod"/>
            </a:pPr>
            <a:r>
              <a:rPr lang="nb-NO" dirty="0" smtClean="0"/>
              <a:t>Åpen runde</a:t>
            </a:r>
          </a:p>
          <a:p>
            <a:pPr marL="514350" indent="-514350">
              <a:buFont typeface="Arial" panose="020B0604020202020204" pitchFamily="34" charset="0"/>
              <a:buAutoNum type="arabicPeriod"/>
            </a:pPr>
            <a:r>
              <a:rPr lang="nb-NO" dirty="0" smtClean="0"/>
              <a:t>Fokuspersonens egen oppsummering/læring</a:t>
            </a:r>
          </a:p>
          <a:p>
            <a:pPr marL="514350" indent="-514350">
              <a:buFont typeface="Arial" panose="020B0604020202020204" pitchFamily="34" charset="0"/>
              <a:buAutoNum type="arabicPeriod"/>
            </a:pPr>
            <a:r>
              <a:rPr lang="nb-NO" dirty="0" smtClean="0"/>
              <a:t>Avrundning – tilbake til ønsket situasjon/kjennetegn ved lek som beskrevet i årsplan – hva med teorien vi har lest…., hva er læringen?</a:t>
            </a:r>
          </a:p>
          <a:p>
            <a:pPr marL="514350" indent="-514350">
              <a:buAutoNum type="arabicPeriod"/>
            </a:pPr>
            <a:endParaRPr lang="nb-NO" dirty="0"/>
          </a:p>
        </p:txBody>
      </p:sp>
      <p:sp>
        <p:nvSpPr>
          <p:cNvPr id="4" name="TekstSylinder 3"/>
          <p:cNvSpPr txBox="1"/>
          <p:nvPr/>
        </p:nvSpPr>
        <p:spPr>
          <a:xfrm>
            <a:off x="539552" y="6093296"/>
            <a:ext cx="7570342" cy="523220"/>
          </a:xfrm>
          <a:prstGeom prst="rect">
            <a:avLst/>
          </a:prstGeom>
          <a:noFill/>
        </p:spPr>
        <p:txBody>
          <a:bodyPr wrap="none" rtlCol="0">
            <a:spAutoFit/>
          </a:bodyPr>
          <a:lstStyle/>
          <a:p>
            <a:r>
              <a:rPr lang="nb-NO" sz="2800" b="1" i="1" dirty="0">
                <a:solidFill>
                  <a:srgbClr val="FF0000"/>
                </a:solidFill>
              </a:rPr>
              <a:t>KREVER EN GOD STRUKTUR OG GODE PROSESSER</a:t>
            </a:r>
          </a:p>
        </p:txBody>
      </p:sp>
    </p:spTree>
    <p:extLst>
      <p:ext uri="{BB962C8B-B14F-4D97-AF65-F5344CB8AC3E}">
        <p14:creationId xmlns:p14="http://schemas.microsoft.com/office/powerpoint/2010/main" val="30767302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Til bruk etter refleksjonsprosessen</a:t>
            </a:r>
            <a:br>
              <a:rPr lang="nb-NO" dirty="0" smtClean="0"/>
            </a:br>
            <a:r>
              <a:rPr lang="nb-NO" dirty="0" smtClean="0"/>
              <a:t>(eksempel) </a:t>
            </a:r>
            <a:endParaRPr lang="nb-NO" dirty="0"/>
          </a:p>
        </p:txBody>
      </p:sp>
      <p:sp>
        <p:nvSpPr>
          <p:cNvPr id="3" name="Plassholder for innhold 2"/>
          <p:cNvSpPr>
            <a:spLocks noGrp="1"/>
          </p:cNvSpPr>
          <p:nvPr>
            <p:ph idx="1"/>
          </p:nvPr>
        </p:nvSpPr>
        <p:spPr>
          <a:xfrm>
            <a:off x="462944" y="1700808"/>
            <a:ext cx="7408862" cy="4266173"/>
          </a:xfrm>
        </p:spPr>
        <p:txBody>
          <a:bodyPr>
            <a:normAutofit fontScale="70000" lnSpcReduction="20000"/>
          </a:bodyPr>
          <a:lstStyle/>
          <a:p>
            <a:r>
              <a:rPr lang="nb-NO" dirty="0" smtClean="0"/>
              <a:t>Ved </a:t>
            </a:r>
            <a:r>
              <a:rPr lang="nb-NO" dirty="0"/>
              <a:t>å stoppe opp i hverdagen vil vi kunne fange og løfte fram viktige øyeblikk og få øye på innforstått </a:t>
            </a:r>
            <a:r>
              <a:rPr lang="nb-NO" dirty="0" smtClean="0"/>
              <a:t>praksis</a:t>
            </a:r>
          </a:p>
          <a:p>
            <a:r>
              <a:rPr lang="nb-NO" dirty="0" smtClean="0"/>
              <a:t>Kort om din dokumentasjon:</a:t>
            </a:r>
          </a:p>
          <a:p>
            <a:r>
              <a:rPr lang="nb-NO" dirty="0" smtClean="0"/>
              <a:t>Hvilke ettertanker har du?</a:t>
            </a:r>
          </a:p>
          <a:p>
            <a:pPr lvl="1"/>
            <a:r>
              <a:rPr lang="nb-NO" dirty="0" smtClean="0"/>
              <a:t>Om deg selv som utviklingsstøtte</a:t>
            </a:r>
          </a:p>
          <a:p>
            <a:pPr lvl="1"/>
            <a:r>
              <a:rPr lang="nb-NO" dirty="0" smtClean="0"/>
              <a:t>Om barn sin kompetanse</a:t>
            </a:r>
          </a:p>
          <a:p>
            <a:r>
              <a:rPr lang="nb-NO" dirty="0" smtClean="0"/>
              <a:t>Konsekvenser for din praksis?</a:t>
            </a:r>
          </a:p>
          <a:p>
            <a:r>
              <a:rPr lang="nb-NO" dirty="0" smtClean="0"/>
              <a:t>Har det overføringsverdi til andre områder enn det du fokuserte på i dokumentasjonen?</a:t>
            </a:r>
          </a:p>
          <a:p>
            <a:r>
              <a:rPr lang="nb-NO" dirty="0" smtClean="0"/>
              <a:t>Læring om språk/hverdagssamtalen</a:t>
            </a:r>
          </a:p>
          <a:p>
            <a:r>
              <a:rPr lang="nb-NO" dirty="0" smtClean="0"/>
              <a:t>Hva vil du gjøre for at andre skal få ta del i din læring?</a:t>
            </a:r>
            <a:endParaRPr lang="nb-NO" dirty="0"/>
          </a:p>
          <a:p>
            <a:endParaRPr lang="nb-NO" dirty="0"/>
          </a:p>
        </p:txBody>
      </p:sp>
    </p:spTree>
    <p:extLst>
      <p:ext uri="{BB962C8B-B14F-4D97-AF65-F5344CB8AC3E}">
        <p14:creationId xmlns:p14="http://schemas.microsoft.com/office/powerpoint/2010/main" val="29856838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13645" y="976456"/>
            <a:ext cx="8229600" cy="857250"/>
          </a:xfrm>
        </p:spPr>
        <p:txBody>
          <a:bodyPr/>
          <a:lstStyle/>
          <a:p>
            <a:r>
              <a:rPr lang="nb-NO" dirty="0" smtClean="0"/>
              <a:t>Hva gjør vi videre……</a:t>
            </a:r>
            <a:endParaRPr lang="nb-NO" dirty="0"/>
          </a:p>
        </p:txBody>
      </p:sp>
      <p:sp>
        <p:nvSpPr>
          <p:cNvPr id="4" name="Likebent trekant 3"/>
          <p:cNvSpPr/>
          <p:nvPr/>
        </p:nvSpPr>
        <p:spPr>
          <a:xfrm>
            <a:off x="2735796" y="2456892"/>
            <a:ext cx="3888432" cy="302433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solidFill>
                <a:prstClr val="white"/>
              </a:solidFill>
            </a:endParaRPr>
          </a:p>
        </p:txBody>
      </p:sp>
      <p:sp>
        <p:nvSpPr>
          <p:cNvPr id="5" name="TekstSylinder 4"/>
          <p:cNvSpPr txBox="1"/>
          <p:nvPr/>
        </p:nvSpPr>
        <p:spPr>
          <a:xfrm>
            <a:off x="3999894" y="1868300"/>
            <a:ext cx="2360005" cy="577081"/>
          </a:xfrm>
          <a:prstGeom prst="rect">
            <a:avLst/>
          </a:prstGeom>
          <a:noFill/>
        </p:spPr>
        <p:txBody>
          <a:bodyPr wrap="none" rtlCol="0">
            <a:spAutoFit/>
          </a:bodyPr>
          <a:lstStyle/>
          <a:p>
            <a:r>
              <a:rPr lang="nb-NO" b="1" dirty="0">
                <a:solidFill>
                  <a:prstClr val="black"/>
                </a:solidFill>
              </a:rPr>
              <a:t>Fornye – </a:t>
            </a:r>
          </a:p>
          <a:p>
            <a:r>
              <a:rPr lang="nb-NO" sz="1350" dirty="0">
                <a:solidFill>
                  <a:prstClr val="black"/>
                </a:solidFill>
              </a:rPr>
              <a:t>skifte ut noe som ikke fungerer</a:t>
            </a:r>
          </a:p>
        </p:txBody>
      </p:sp>
      <p:sp>
        <p:nvSpPr>
          <p:cNvPr id="6" name="TekstSylinder 5"/>
          <p:cNvSpPr txBox="1"/>
          <p:nvPr/>
        </p:nvSpPr>
        <p:spPr>
          <a:xfrm>
            <a:off x="1162048" y="5336515"/>
            <a:ext cx="2334357" cy="577081"/>
          </a:xfrm>
          <a:prstGeom prst="rect">
            <a:avLst/>
          </a:prstGeom>
          <a:noFill/>
        </p:spPr>
        <p:txBody>
          <a:bodyPr wrap="none" rtlCol="0">
            <a:spAutoFit/>
          </a:bodyPr>
          <a:lstStyle/>
          <a:p>
            <a:r>
              <a:rPr lang="nb-NO" b="1" dirty="0">
                <a:solidFill>
                  <a:prstClr val="black"/>
                </a:solidFill>
              </a:rPr>
              <a:t>Foredle – </a:t>
            </a:r>
          </a:p>
          <a:p>
            <a:r>
              <a:rPr lang="nb-NO" sz="1350" dirty="0">
                <a:solidFill>
                  <a:prstClr val="black"/>
                </a:solidFill>
              </a:rPr>
              <a:t>gjøre mer av hva som fungerer</a:t>
            </a:r>
          </a:p>
        </p:txBody>
      </p:sp>
      <p:sp>
        <p:nvSpPr>
          <p:cNvPr id="8" name="TekstSylinder 7"/>
          <p:cNvSpPr txBox="1"/>
          <p:nvPr/>
        </p:nvSpPr>
        <p:spPr>
          <a:xfrm>
            <a:off x="6754723" y="5262793"/>
            <a:ext cx="2389180" cy="577081"/>
          </a:xfrm>
          <a:prstGeom prst="rect">
            <a:avLst/>
          </a:prstGeom>
          <a:noFill/>
        </p:spPr>
        <p:txBody>
          <a:bodyPr wrap="none" rtlCol="0">
            <a:spAutoFit/>
          </a:bodyPr>
          <a:lstStyle/>
          <a:p>
            <a:r>
              <a:rPr lang="nb-NO" b="1" dirty="0">
                <a:solidFill>
                  <a:prstClr val="black"/>
                </a:solidFill>
              </a:rPr>
              <a:t>Forbedre </a:t>
            </a:r>
            <a:r>
              <a:rPr lang="nb-NO" sz="1350" dirty="0">
                <a:solidFill>
                  <a:prstClr val="black"/>
                </a:solidFill>
              </a:rPr>
              <a:t>– </a:t>
            </a:r>
          </a:p>
          <a:p>
            <a:r>
              <a:rPr lang="nb-NO" sz="1350" dirty="0">
                <a:solidFill>
                  <a:prstClr val="black"/>
                </a:solidFill>
              </a:rPr>
              <a:t>videreutvikle noe som fungerer</a:t>
            </a:r>
          </a:p>
        </p:txBody>
      </p:sp>
      <p:pic>
        <p:nvPicPr>
          <p:cNvPr id="9" name="Bilde 8"/>
          <p:cNvPicPr>
            <a:picLocks noChangeAspect="1"/>
          </p:cNvPicPr>
          <p:nvPr/>
        </p:nvPicPr>
        <p:blipFill>
          <a:blip r:embed="rId2"/>
          <a:stretch>
            <a:fillRect/>
          </a:stretch>
        </p:blipFill>
        <p:spPr>
          <a:xfrm>
            <a:off x="3790681" y="3591019"/>
            <a:ext cx="1778663" cy="1513463"/>
          </a:xfrm>
          <a:prstGeom prst="rect">
            <a:avLst/>
          </a:prstGeom>
        </p:spPr>
      </p:pic>
    </p:spTree>
    <p:extLst>
      <p:ext uri="{BB962C8B-B14F-4D97-AF65-F5344CB8AC3E}">
        <p14:creationId xmlns:p14="http://schemas.microsoft.com/office/powerpoint/2010/main" val="12832276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Organisere, befeste, </a:t>
            </a:r>
            <a:r>
              <a:rPr lang="nb-NO" dirty="0" smtClean="0"/>
              <a:t>lede….</a:t>
            </a:r>
            <a:r>
              <a:rPr lang="nb-NO" dirty="0"/>
              <a:t/>
            </a:r>
            <a:br>
              <a:rPr lang="nb-NO" dirty="0"/>
            </a:br>
            <a:endParaRPr lang="nb-NO" dirty="0"/>
          </a:p>
        </p:txBody>
      </p:sp>
      <p:sp>
        <p:nvSpPr>
          <p:cNvPr id="3" name="Plassholder for innhold 2"/>
          <p:cNvSpPr>
            <a:spLocks noGrp="1"/>
          </p:cNvSpPr>
          <p:nvPr>
            <p:ph idx="1"/>
          </p:nvPr>
        </p:nvSpPr>
        <p:spPr/>
        <p:txBody>
          <a:bodyPr>
            <a:normAutofit fontScale="92500" lnSpcReduction="10000"/>
          </a:bodyPr>
          <a:lstStyle/>
          <a:p>
            <a:r>
              <a:rPr lang="nb-NO" sz="2600" dirty="0"/>
              <a:t>Refleksjonsgrupper på </a:t>
            </a:r>
            <a:r>
              <a:rPr lang="nb-NO" sz="2600" dirty="0" smtClean="0"/>
              <a:t>personalmøter og planleggingsdager – gjerne på tvers av avdelinger</a:t>
            </a:r>
          </a:p>
          <a:p>
            <a:r>
              <a:rPr lang="nb-NO" sz="2400" dirty="0" smtClean="0"/>
              <a:t>Felles </a:t>
            </a:r>
            <a:r>
              <a:rPr lang="nb-NO" sz="2400" dirty="0"/>
              <a:t>litteratur </a:t>
            </a:r>
            <a:r>
              <a:rPr lang="nb-NO" sz="2400" dirty="0" smtClean="0"/>
              <a:t>(f eks 4 </a:t>
            </a:r>
            <a:r>
              <a:rPr lang="nb-NO" sz="2400" dirty="0"/>
              <a:t>s. om «språk og lek» fra Nordisk barnehageforskning) </a:t>
            </a:r>
          </a:p>
          <a:p>
            <a:pPr marL="0" indent="0">
              <a:buNone/>
            </a:pPr>
            <a:r>
              <a:rPr lang="nb-NO" sz="2400" dirty="0"/>
              <a:t>	- </a:t>
            </a:r>
            <a:r>
              <a:rPr lang="nb-NO" sz="2400" dirty="0" smtClean="0"/>
              <a:t>teori versus erfaringer</a:t>
            </a:r>
            <a:endParaRPr lang="nb-NO" sz="2400" dirty="0"/>
          </a:p>
          <a:p>
            <a:r>
              <a:rPr lang="nb-NO" sz="2400" dirty="0"/>
              <a:t>Lederteam, alle pedagogiske ledere har vært involvert i å </a:t>
            </a:r>
            <a:r>
              <a:rPr lang="nb-NO" sz="2400" dirty="0" err="1"/>
              <a:t>utv</a:t>
            </a:r>
            <a:r>
              <a:rPr lang="nb-NO" sz="2400" dirty="0"/>
              <a:t>. prosjektet </a:t>
            </a:r>
            <a:r>
              <a:rPr lang="nb-NO" sz="2400" dirty="0" smtClean="0"/>
              <a:t>videre</a:t>
            </a:r>
            <a:endParaRPr lang="nb-NO" sz="2400" dirty="0"/>
          </a:p>
          <a:p>
            <a:r>
              <a:rPr lang="nb-NO" sz="2400" dirty="0" smtClean="0"/>
              <a:t>Pedagogiske ledere må «selge inn» og befeste prosessen på avdeling</a:t>
            </a:r>
            <a:endParaRPr lang="nb-NO" sz="2400" dirty="0"/>
          </a:p>
          <a:p>
            <a:r>
              <a:rPr lang="nb-NO" sz="2400" dirty="0"/>
              <a:t>4 fagarbeidere / assistenter deltar på kurs med Terje </a:t>
            </a:r>
            <a:r>
              <a:rPr lang="nb-NO" sz="2400" dirty="0" err="1"/>
              <a:t>Melaas</a:t>
            </a:r>
            <a:r>
              <a:rPr lang="nb-NO" sz="2400" dirty="0"/>
              <a:t> «Improvisasjon og lek</a:t>
            </a:r>
            <a:r>
              <a:rPr lang="nb-NO" sz="2400" dirty="0" smtClean="0"/>
              <a:t>» - eksempel på støtte til prosessen</a:t>
            </a:r>
            <a:endParaRPr lang="nb-NO" sz="2400" dirty="0"/>
          </a:p>
          <a:p>
            <a:r>
              <a:rPr lang="nb-NO" sz="2400" dirty="0"/>
              <a:t>Møteoversikt satt i </a:t>
            </a:r>
            <a:r>
              <a:rPr lang="nb-NO" sz="2400" dirty="0" smtClean="0"/>
              <a:t>system – forutsigbarhet og prioritering</a:t>
            </a:r>
            <a:endParaRPr lang="nb-NO" sz="2400" dirty="0"/>
          </a:p>
          <a:p>
            <a:endParaRPr lang="nb-NO" sz="2400" dirty="0"/>
          </a:p>
        </p:txBody>
      </p:sp>
    </p:spTree>
    <p:extLst>
      <p:ext uri="{BB962C8B-B14F-4D97-AF65-F5344CB8AC3E}">
        <p14:creationId xmlns:p14="http://schemas.microsoft.com/office/powerpoint/2010/main" val="6847972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pPr>
              <a:defRPr/>
            </a:pPr>
            <a:fld id="{60872AB6-B895-4D70-B78D-949D0096D6C6}" type="datetime1">
              <a:rPr lang="nb-NO" smtClean="0">
                <a:solidFill>
                  <a:srgbClr val="1F497D"/>
                </a:solidFill>
              </a:rPr>
              <a:pPr>
                <a:defRPr/>
              </a:pPr>
              <a:t>01.02.2017</a:t>
            </a:fld>
            <a:endParaRPr lang="nb-NO">
              <a:solidFill>
                <a:srgbClr val="1F497D"/>
              </a:solidFill>
            </a:endParaRPr>
          </a:p>
        </p:txBody>
      </p:sp>
      <p:sp>
        <p:nvSpPr>
          <p:cNvPr id="4" name="Plassholder for lysbildenummer 3"/>
          <p:cNvSpPr>
            <a:spLocks noGrp="1"/>
          </p:cNvSpPr>
          <p:nvPr>
            <p:ph type="sldNum" sz="quarter" idx="12"/>
          </p:nvPr>
        </p:nvSpPr>
        <p:spPr/>
        <p:txBody>
          <a:bodyPr/>
          <a:lstStyle/>
          <a:p>
            <a:pPr>
              <a:defRPr/>
            </a:pPr>
            <a:fld id="{06473ECC-90DB-48AC-B03D-C630D67C43C9}" type="slidenum">
              <a:rPr lang="nb-NO" smtClean="0"/>
              <a:pPr>
                <a:defRPr/>
              </a:pPr>
              <a:t>44</a:t>
            </a:fld>
            <a:endParaRPr lang="nb-NO"/>
          </a:p>
        </p:txBody>
      </p:sp>
      <p:sp>
        <p:nvSpPr>
          <p:cNvPr id="5" name="Rektangel 4"/>
          <p:cNvSpPr/>
          <p:nvPr/>
        </p:nvSpPr>
        <p:spPr>
          <a:xfrm>
            <a:off x="3059832" y="1412776"/>
            <a:ext cx="2448272" cy="936104"/>
          </a:xfrm>
          <a:prstGeom prst="rect">
            <a:avLst/>
          </a:prstGeom>
          <a:solidFill>
            <a:srgbClr val="F0FCB2"/>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b="1" dirty="0" smtClean="0">
                <a:solidFill>
                  <a:srgbClr val="002060"/>
                </a:solidFill>
              </a:rPr>
              <a:t>Avtalte mål</a:t>
            </a:r>
          </a:p>
          <a:p>
            <a:pPr algn="ctr"/>
            <a:r>
              <a:rPr lang="nb-NO" sz="2000" b="1" dirty="0" smtClean="0">
                <a:solidFill>
                  <a:srgbClr val="002060"/>
                </a:solidFill>
              </a:rPr>
              <a:t>og prioriteringer</a:t>
            </a:r>
            <a:endParaRPr lang="nb-NO" sz="2000" b="1" dirty="0">
              <a:solidFill>
                <a:srgbClr val="002060"/>
              </a:solidFill>
            </a:endParaRPr>
          </a:p>
        </p:txBody>
      </p:sp>
      <p:sp>
        <p:nvSpPr>
          <p:cNvPr id="6" name="Rektangel 5"/>
          <p:cNvSpPr/>
          <p:nvPr/>
        </p:nvSpPr>
        <p:spPr>
          <a:xfrm>
            <a:off x="251520" y="3212976"/>
            <a:ext cx="2448272" cy="936104"/>
          </a:xfrm>
          <a:prstGeom prst="rect">
            <a:avLst/>
          </a:prstGeom>
          <a:solidFill>
            <a:srgbClr val="F0FCB2"/>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b="1" dirty="0" smtClean="0">
                <a:solidFill>
                  <a:srgbClr val="002060"/>
                </a:solidFill>
              </a:rPr>
              <a:t>Anerkjennelse og tilbakemelding</a:t>
            </a:r>
            <a:endParaRPr lang="nb-NO" sz="2000" b="1" dirty="0">
              <a:solidFill>
                <a:srgbClr val="002060"/>
              </a:solidFill>
            </a:endParaRPr>
          </a:p>
        </p:txBody>
      </p:sp>
      <p:sp>
        <p:nvSpPr>
          <p:cNvPr id="7" name="Rektangel 6"/>
          <p:cNvSpPr/>
          <p:nvPr/>
        </p:nvSpPr>
        <p:spPr>
          <a:xfrm>
            <a:off x="5796136" y="3190393"/>
            <a:ext cx="2448272" cy="936104"/>
          </a:xfrm>
          <a:prstGeom prst="rect">
            <a:avLst/>
          </a:prstGeom>
          <a:solidFill>
            <a:srgbClr val="F0FCB2"/>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b="1" dirty="0" smtClean="0">
                <a:solidFill>
                  <a:srgbClr val="002060"/>
                </a:solidFill>
              </a:rPr>
              <a:t>Avklarte arbeidsoppgaver</a:t>
            </a:r>
            <a:endParaRPr lang="nb-NO" sz="2000" b="1" dirty="0">
              <a:solidFill>
                <a:srgbClr val="002060"/>
              </a:solidFill>
            </a:endParaRPr>
          </a:p>
        </p:txBody>
      </p:sp>
      <p:sp>
        <p:nvSpPr>
          <p:cNvPr id="8" name="Rektangel 7"/>
          <p:cNvSpPr/>
          <p:nvPr/>
        </p:nvSpPr>
        <p:spPr>
          <a:xfrm>
            <a:off x="3059832" y="5085184"/>
            <a:ext cx="2448272" cy="936104"/>
          </a:xfrm>
          <a:prstGeom prst="rect">
            <a:avLst/>
          </a:prstGeom>
          <a:solidFill>
            <a:srgbClr val="F0FCB2"/>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b="1" dirty="0" smtClean="0">
                <a:solidFill>
                  <a:srgbClr val="002060"/>
                </a:solidFill>
              </a:rPr>
              <a:t>Autonomi og forpliktelse i utføring av oppgaver</a:t>
            </a:r>
            <a:endParaRPr lang="nb-NO" sz="2000" b="1" dirty="0">
              <a:solidFill>
                <a:srgbClr val="002060"/>
              </a:solidFill>
            </a:endParaRPr>
          </a:p>
        </p:txBody>
      </p:sp>
      <p:sp>
        <p:nvSpPr>
          <p:cNvPr id="9" name="Pil høyre 8"/>
          <p:cNvSpPr/>
          <p:nvPr/>
        </p:nvSpPr>
        <p:spPr>
          <a:xfrm rot="2089831">
            <a:off x="5750118" y="2325464"/>
            <a:ext cx="1512168" cy="308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Pil ned 9"/>
          <p:cNvSpPr/>
          <p:nvPr/>
        </p:nvSpPr>
        <p:spPr>
          <a:xfrm rot="3275414">
            <a:off x="6300192" y="4509120"/>
            <a:ext cx="324036"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il ned 10"/>
          <p:cNvSpPr/>
          <p:nvPr/>
        </p:nvSpPr>
        <p:spPr>
          <a:xfrm rot="7273531">
            <a:off x="1868807" y="4372421"/>
            <a:ext cx="324036"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il ned 11"/>
          <p:cNvSpPr/>
          <p:nvPr/>
        </p:nvSpPr>
        <p:spPr>
          <a:xfrm rot="13932906">
            <a:off x="1749033" y="1899748"/>
            <a:ext cx="324036"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Ellipse 12"/>
          <p:cNvSpPr/>
          <p:nvPr/>
        </p:nvSpPr>
        <p:spPr>
          <a:xfrm>
            <a:off x="3167844" y="3038078"/>
            <a:ext cx="2232248" cy="1399033"/>
          </a:xfrm>
          <a:prstGeom prst="ellipse">
            <a:avLst/>
          </a:prstGeom>
          <a:solidFill>
            <a:srgbClr val="FFC000"/>
          </a:solidFill>
          <a:ln>
            <a:solidFill>
              <a:schemeClr val="accent2"/>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dirty="0" smtClean="0">
                <a:solidFill>
                  <a:srgbClr val="002060"/>
                </a:solidFill>
              </a:rPr>
              <a:t> SAMTALER</a:t>
            </a:r>
          </a:p>
          <a:p>
            <a:pPr algn="ctr"/>
            <a:r>
              <a:rPr lang="nb-NO" b="1" dirty="0" smtClean="0">
                <a:solidFill>
                  <a:srgbClr val="002060"/>
                </a:solidFill>
              </a:rPr>
              <a:t>FLYTSONE TENKNING</a:t>
            </a:r>
            <a:endParaRPr lang="nb-NO" b="1" dirty="0">
              <a:solidFill>
                <a:srgbClr val="002060"/>
              </a:solidFill>
            </a:endParaRPr>
          </a:p>
        </p:txBody>
      </p:sp>
      <p:cxnSp>
        <p:nvCxnSpPr>
          <p:cNvPr id="15" name="Rett pil 14"/>
          <p:cNvCxnSpPr/>
          <p:nvPr/>
        </p:nvCxnSpPr>
        <p:spPr>
          <a:xfrm flipV="1">
            <a:off x="4268079" y="2583824"/>
            <a:ext cx="0" cy="44527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Rett pil 15"/>
          <p:cNvCxnSpPr/>
          <p:nvPr/>
        </p:nvCxnSpPr>
        <p:spPr>
          <a:xfrm>
            <a:off x="5256076" y="3724927"/>
            <a:ext cx="504056" cy="2533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Rett pil 17"/>
          <p:cNvCxnSpPr/>
          <p:nvPr/>
        </p:nvCxnSpPr>
        <p:spPr>
          <a:xfrm>
            <a:off x="4258073" y="4437111"/>
            <a:ext cx="10006" cy="5410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Rett pil 19"/>
          <p:cNvCxnSpPr/>
          <p:nvPr/>
        </p:nvCxnSpPr>
        <p:spPr>
          <a:xfrm flipH="1" flipV="1">
            <a:off x="2694045" y="3724926"/>
            <a:ext cx="5760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46127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Så hvordan skape læring……</a:t>
            </a:r>
            <a:endParaRPr lang="nb-NO" dirty="0"/>
          </a:p>
        </p:txBody>
      </p:sp>
      <p:pic>
        <p:nvPicPr>
          <p:cNvPr id="4" name="Plassholder for innhold 3"/>
          <p:cNvPicPr>
            <a:picLocks noGrp="1" noChangeAspect="1"/>
          </p:cNvPicPr>
          <p:nvPr>
            <p:ph idx="1"/>
          </p:nvPr>
        </p:nvPicPr>
        <p:blipFill>
          <a:blip r:embed="rId2"/>
          <a:stretch>
            <a:fillRect/>
          </a:stretch>
        </p:blipFill>
        <p:spPr>
          <a:xfrm>
            <a:off x="683568" y="4077072"/>
            <a:ext cx="3745204" cy="2696547"/>
          </a:xfrm>
          <a:prstGeom prst="rect">
            <a:avLst/>
          </a:prstGeom>
        </p:spPr>
      </p:pic>
      <p:pic>
        <p:nvPicPr>
          <p:cNvPr id="5" name="Bil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5427" y="2060848"/>
            <a:ext cx="3744416" cy="2808312"/>
          </a:xfrm>
          <a:prstGeom prst="rect">
            <a:avLst/>
          </a:prstGeom>
        </p:spPr>
      </p:pic>
      <p:pic>
        <p:nvPicPr>
          <p:cNvPr id="6" name="Bilde 5"/>
          <p:cNvPicPr>
            <a:picLocks noChangeAspect="1"/>
          </p:cNvPicPr>
          <p:nvPr/>
        </p:nvPicPr>
        <p:blipFill>
          <a:blip r:embed="rId4"/>
          <a:stretch>
            <a:fillRect/>
          </a:stretch>
        </p:blipFill>
        <p:spPr>
          <a:xfrm>
            <a:off x="167245" y="1842120"/>
            <a:ext cx="3540659" cy="2162943"/>
          </a:xfrm>
          <a:prstGeom prst="rect">
            <a:avLst/>
          </a:prstGeom>
        </p:spPr>
      </p:pic>
    </p:spTree>
    <p:extLst>
      <p:ext uri="{BB962C8B-B14F-4D97-AF65-F5344CB8AC3E}">
        <p14:creationId xmlns:p14="http://schemas.microsoft.com/office/powerpoint/2010/main" val="42270235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7745" y="548680"/>
            <a:ext cx="5761181" cy="990600"/>
          </a:xfrm>
        </p:spPr>
        <p:txBody>
          <a:bodyPr>
            <a:normAutofit fontScale="90000"/>
          </a:bodyPr>
          <a:lstStyle/>
          <a:p>
            <a:r>
              <a:rPr lang="nb-NO" dirty="0" smtClean="0"/>
              <a:t>Hva er det viktigste vi har erfart/lært av prosjektet?</a:t>
            </a:r>
            <a:endParaRPr lang="nb-NO" dirty="0"/>
          </a:p>
        </p:txBody>
      </p:sp>
      <p:sp>
        <p:nvSpPr>
          <p:cNvPr id="3" name="Plassholder for innhold 2"/>
          <p:cNvSpPr>
            <a:spLocks noGrp="1"/>
          </p:cNvSpPr>
          <p:nvPr>
            <p:ph idx="1"/>
          </p:nvPr>
        </p:nvSpPr>
        <p:spPr>
          <a:xfrm>
            <a:off x="508001" y="1772816"/>
            <a:ext cx="7664399" cy="4896544"/>
          </a:xfrm>
        </p:spPr>
        <p:txBody>
          <a:bodyPr>
            <a:normAutofit fontScale="85000" lnSpcReduction="20000"/>
          </a:bodyPr>
          <a:lstStyle/>
          <a:p>
            <a:r>
              <a:rPr lang="nb-NO" dirty="0" smtClean="0"/>
              <a:t>Godt gjennomarbeidet problemstilling</a:t>
            </a:r>
          </a:p>
          <a:p>
            <a:r>
              <a:rPr lang="nb-NO" dirty="0" smtClean="0"/>
              <a:t>Tydelige og målbare mål – felles forståelse</a:t>
            </a:r>
          </a:p>
          <a:p>
            <a:r>
              <a:rPr lang="nb-NO" dirty="0" smtClean="0"/>
              <a:t>Felles forankring teoretisk </a:t>
            </a:r>
          </a:p>
          <a:p>
            <a:r>
              <a:rPr lang="nb-NO" dirty="0" smtClean="0"/>
              <a:t>God og synlig informasjon om prosjektet</a:t>
            </a:r>
          </a:p>
          <a:p>
            <a:r>
              <a:rPr lang="nb-NO" dirty="0" smtClean="0"/>
              <a:t>Felles refleksjonstid</a:t>
            </a:r>
          </a:p>
          <a:p>
            <a:r>
              <a:rPr lang="nb-NO" dirty="0" smtClean="0"/>
              <a:t>Utfordringer innenfor flytsonen</a:t>
            </a:r>
          </a:p>
          <a:p>
            <a:r>
              <a:rPr lang="nb-NO" dirty="0" smtClean="0"/>
              <a:t>Tydelige rammer og planer</a:t>
            </a:r>
          </a:p>
          <a:p>
            <a:r>
              <a:rPr lang="nb-NO" dirty="0" smtClean="0"/>
              <a:t>Avklare forventninger</a:t>
            </a:r>
          </a:p>
          <a:p>
            <a:r>
              <a:rPr lang="nb-NO" dirty="0" smtClean="0"/>
              <a:t>Viktig med positive tilbakemeldinger</a:t>
            </a:r>
          </a:p>
          <a:p>
            <a:r>
              <a:rPr lang="nb-NO" dirty="0" smtClean="0"/>
              <a:t>Akseptere at ikke alle er like engasjerte</a:t>
            </a:r>
          </a:p>
          <a:p>
            <a:r>
              <a:rPr lang="nb-NO" dirty="0" smtClean="0"/>
              <a:t>De som sitter i prosjektgruppa kan føle mer tilhørighet til prosjektet enn de øvrige</a:t>
            </a:r>
            <a:endParaRPr lang="nb-NO" dirty="0"/>
          </a:p>
        </p:txBody>
      </p:sp>
    </p:spTree>
    <p:extLst>
      <p:ext uri="{BB962C8B-B14F-4D97-AF65-F5344CB8AC3E}">
        <p14:creationId xmlns:p14="http://schemas.microsoft.com/office/powerpoint/2010/main" val="9588343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83568" y="620688"/>
            <a:ext cx="6447501" cy="616527"/>
          </a:xfrm>
        </p:spPr>
        <p:txBody>
          <a:bodyPr>
            <a:normAutofit fontScale="90000"/>
          </a:bodyPr>
          <a:lstStyle/>
          <a:p>
            <a:r>
              <a:rPr lang="nb-NO" dirty="0" smtClean="0"/>
              <a:t>Hva fremmer/hemmer utviklingsarbeid</a:t>
            </a:r>
            <a:endParaRPr lang="nb-NO" dirty="0"/>
          </a:p>
        </p:txBody>
      </p:sp>
      <p:sp>
        <p:nvSpPr>
          <p:cNvPr id="3" name="Plassholder for innhold 2"/>
          <p:cNvSpPr>
            <a:spLocks noGrp="1"/>
          </p:cNvSpPr>
          <p:nvPr>
            <p:ph idx="1"/>
          </p:nvPr>
        </p:nvSpPr>
        <p:spPr>
          <a:xfrm>
            <a:off x="539552" y="1916832"/>
            <a:ext cx="7304359" cy="4305418"/>
          </a:xfrm>
        </p:spPr>
        <p:txBody>
          <a:bodyPr>
            <a:normAutofit fontScale="70000" lnSpcReduction="20000"/>
          </a:bodyPr>
          <a:lstStyle/>
          <a:p>
            <a:pPr marL="0" indent="0">
              <a:buNone/>
            </a:pPr>
            <a:r>
              <a:rPr lang="nb-NO" b="1" dirty="0" smtClean="0"/>
              <a:t>Fremmer</a:t>
            </a:r>
          </a:p>
          <a:p>
            <a:pPr>
              <a:buFont typeface="Arial" panose="020B0604020202020204" pitchFamily="34" charset="0"/>
              <a:buChar char="•"/>
            </a:pPr>
            <a:r>
              <a:rPr lang="nb-NO" dirty="0" smtClean="0"/>
              <a:t>Bevisstgjøring av å ha en barnehage med god kvalitet</a:t>
            </a:r>
          </a:p>
          <a:p>
            <a:pPr>
              <a:buFont typeface="Arial" panose="020B0604020202020204" pitchFamily="34" charset="0"/>
              <a:buChar char="•"/>
            </a:pPr>
            <a:r>
              <a:rPr lang="nb-NO" dirty="0" smtClean="0"/>
              <a:t>Må vite hvor vi vil – «glansbilder»</a:t>
            </a:r>
          </a:p>
          <a:p>
            <a:pPr>
              <a:buFont typeface="Arial" panose="020B0604020202020204" pitchFamily="34" charset="0"/>
              <a:buChar char="•"/>
            </a:pPr>
            <a:r>
              <a:rPr lang="nb-NO" dirty="0" smtClean="0"/>
              <a:t>Samarbeid</a:t>
            </a:r>
          </a:p>
          <a:p>
            <a:pPr>
              <a:buFont typeface="Arial" panose="020B0604020202020204" pitchFamily="34" charset="0"/>
              <a:buChar char="•"/>
            </a:pPr>
            <a:r>
              <a:rPr lang="nb-NO" dirty="0" smtClean="0"/>
              <a:t>God teoretisk forankring</a:t>
            </a:r>
          </a:p>
          <a:p>
            <a:pPr>
              <a:buFont typeface="Arial" panose="020B0604020202020204" pitchFamily="34" charset="0"/>
              <a:buChar char="•"/>
            </a:pPr>
            <a:r>
              <a:rPr lang="nb-NO" dirty="0" smtClean="0"/>
              <a:t>Trygge voksne og barn</a:t>
            </a:r>
          </a:p>
          <a:p>
            <a:pPr>
              <a:buFont typeface="Arial" panose="020B0604020202020204" pitchFamily="34" charset="0"/>
              <a:buChar char="•"/>
            </a:pPr>
            <a:r>
              <a:rPr lang="nb-NO" dirty="0" smtClean="0"/>
              <a:t>Forpliktelser</a:t>
            </a:r>
          </a:p>
          <a:p>
            <a:pPr>
              <a:buFont typeface="Arial" panose="020B0604020202020204" pitchFamily="34" charset="0"/>
              <a:buChar char="•"/>
            </a:pPr>
            <a:r>
              <a:rPr lang="nb-NO" dirty="0" smtClean="0"/>
              <a:t>Personalet i flyt</a:t>
            </a:r>
          </a:p>
          <a:p>
            <a:pPr>
              <a:buFont typeface="Arial" panose="020B0604020202020204" pitchFamily="34" charset="0"/>
              <a:buChar char="•"/>
            </a:pPr>
            <a:endParaRPr lang="nb-NO" b="1" dirty="0" smtClean="0"/>
          </a:p>
          <a:p>
            <a:pPr marL="0" indent="0">
              <a:buNone/>
            </a:pPr>
            <a:r>
              <a:rPr lang="nb-NO" b="1" dirty="0" smtClean="0"/>
              <a:t>Hemmer</a:t>
            </a:r>
          </a:p>
          <a:p>
            <a:pPr>
              <a:buFont typeface="Arial" panose="020B0604020202020204" pitchFamily="34" charset="0"/>
              <a:buChar char="•"/>
            </a:pPr>
            <a:r>
              <a:rPr lang="nb-NO" dirty="0" smtClean="0"/>
              <a:t>Tidsklemma</a:t>
            </a:r>
          </a:p>
          <a:p>
            <a:pPr>
              <a:buFont typeface="Arial" panose="020B0604020202020204" pitchFamily="34" charset="0"/>
              <a:buChar char="•"/>
            </a:pPr>
            <a:r>
              <a:rPr lang="nb-NO" dirty="0" smtClean="0"/>
              <a:t>Dårlig økonomi</a:t>
            </a:r>
          </a:p>
          <a:p>
            <a:pPr marL="0" indent="0">
              <a:buNone/>
            </a:pPr>
            <a:endParaRPr lang="nb-NO" dirty="0"/>
          </a:p>
        </p:txBody>
      </p:sp>
    </p:spTree>
    <p:extLst>
      <p:ext uri="{BB962C8B-B14F-4D97-AF65-F5344CB8AC3E}">
        <p14:creationId xmlns:p14="http://schemas.microsoft.com/office/powerpoint/2010/main" val="24268297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Oppsummering</a:t>
            </a:r>
            <a:endParaRPr lang="nb-NO" dirty="0"/>
          </a:p>
        </p:txBody>
      </p:sp>
      <p:sp>
        <p:nvSpPr>
          <p:cNvPr id="3" name="Plassholder for innhold 2"/>
          <p:cNvSpPr>
            <a:spLocks noGrp="1"/>
          </p:cNvSpPr>
          <p:nvPr>
            <p:ph idx="1"/>
          </p:nvPr>
        </p:nvSpPr>
        <p:spPr/>
        <p:txBody>
          <a:bodyPr/>
          <a:lstStyle/>
          <a:p>
            <a:r>
              <a:rPr lang="nb-NO" dirty="0" smtClean="0"/>
              <a:t>Utvikling av en lærende barnehage krever utvikling av en sterk læringskultur</a:t>
            </a:r>
            <a:endParaRPr lang="nb-NO" dirty="0"/>
          </a:p>
        </p:txBody>
      </p:sp>
      <p:pic>
        <p:nvPicPr>
          <p:cNvPr id="5" name="Bilde 4"/>
          <p:cNvPicPr>
            <a:picLocks noChangeAspect="1"/>
          </p:cNvPicPr>
          <p:nvPr/>
        </p:nvPicPr>
        <p:blipFill>
          <a:blip r:embed="rId2"/>
          <a:stretch>
            <a:fillRect/>
          </a:stretch>
        </p:blipFill>
        <p:spPr>
          <a:xfrm>
            <a:off x="2267744" y="2996952"/>
            <a:ext cx="3744416" cy="2854858"/>
          </a:xfrm>
          <a:prstGeom prst="rect">
            <a:avLst/>
          </a:prstGeom>
        </p:spPr>
      </p:pic>
    </p:spTree>
    <p:extLst>
      <p:ext uri="{BB962C8B-B14F-4D97-AF65-F5344CB8AC3E}">
        <p14:creationId xmlns:p14="http://schemas.microsoft.com/office/powerpoint/2010/main" val="31196343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a:ln/>
        </p:spPr>
        <p:txBody>
          <a:bodyPr lIns="92075" tIns="46038" rIns="92075" bIns="46038"/>
          <a:lstStyle/>
          <a:p>
            <a:r>
              <a:rPr lang="nb-NO"/>
              <a:t>Dra eller hengekultur?</a:t>
            </a:r>
          </a:p>
        </p:txBody>
      </p:sp>
      <p:sp>
        <p:nvSpPr>
          <p:cNvPr id="21507" name="Line 3"/>
          <p:cNvSpPr>
            <a:spLocks noChangeShapeType="1"/>
          </p:cNvSpPr>
          <p:nvPr/>
        </p:nvSpPr>
        <p:spPr bwMode="auto">
          <a:xfrm>
            <a:off x="4191000" y="1905000"/>
            <a:ext cx="0" cy="4038600"/>
          </a:xfrm>
          <a:prstGeom prst="line">
            <a:avLst/>
          </a:prstGeom>
          <a:noFill/>
          <a:ln w="50800">
            <a:solidFill>
              <a:schemeClr val="tx1"/>
            </a:solidFill>
            <a:round/>
            <a:headEnd type="stealth" w="med" len="lg"/>
            <a:tailEnd type="stealth" w="med" len="lg"/>
          </a:ln>
          <a:effectLst/>
        </p:spPr>
        <p:txBody>
          <a:bodyPr wrap="none" anchor="ctr"/>
          <a:lstStyle/>
          <a:p>
            <a:endParaRPr lang="nb-NO"/>
          </a:p>
        </p:txBody>
      </p:sp>
      <p:sp>
        <p:nvSpPr>
          <p:cNvPr id="21508" name="Rectangle 4"/>
          <p:cNvSpPr>
            <a:spLocks noChangeArrowheads="1"/>
          </p:cNvSpPr>
          <p:nvPr/>
        </p:nvSpPr>
        <p:spPr bwMode="auto">
          <a:xfrm>
            <a:off x="3565525" y="1355725"/>
            <a:ext cx="1300163" cy="457200"/>
          </a:xfrm>
          <a:prstGeom prst="rect">
            <a:avLst/>
          </a:prstGeom>
          <a:noFill/>
          <a:ln w="9525">
            <a:noFill/>
            <a:miter lim="800000"/>
            <a:headEnd/>
            <a:tailEnd/>
          </a:ln>
          <a:effectLst/>
        </p:spPr>
        <p:txBody>
          <a:bodyPr wrap="none" lIns="92075" tIns="46038" rIns="92075" bIns="46038">
            <a:spAutoFit/>
          </a:bodyPr>
          <a:lstStyle/>
          <a:p>
            <a:pPr eaLnBrk="0" hangingPunct="0"/>
            <a:r>
              <a:rPr lang="nb-NO" sz="2400">
                <a:latin typeface="Times New Roman" pitchFamily="18" charset="0"/>
              </a:rPr>
              <a:t>drakultur</a:t>
            </a:r>
          </a:p>
        </p:txBody>
      </p:sp>
      <p:sp>
        <p:nvSpPr>
          <p:cNvPr id="21509" name="Rectangle 5"/>
          <p:cNvSpPr>
            <a:spLocks noChangeArrowheads="1"/>
          </p:cNvSpPr>
          <p:nvPr/>
        </p:nvSpPr>
        <p:spPr bwMode="auto">
          <a:xfrm>
            <a:off x="3489325" y="5775325"/>
            <a:ext cx="2681288" cy="457200"/>
          </a:xfrm>
          <a:prstGeom prst="rect">
            <a:avLst/>
          </a:prstGeom>
          <a:noFill/>
          <a:ln w="9525">
            <a:noFill/>
            <a:miter lim="800000"/>
            <a:headEnd/>
            <a:tailEnd/>
          </a:ln>
          <a:effectLst/>
        </p:spPr>
        <p:txBody>
          <a:bodyPr wrap="none" lIns="92075" tIns="46038" rIns="92075" bIns="46038">
            <a:spAutoFit/>
          </a:bodyPr>
          <a:lstStyle/>
          <a:p>
            <a:pPr eaLnBrk="0" hangingPunct="0"/>
            <a:r>
              <a:rPr lang="nb-NO" sz="2400">
                <a:latin typeface="Times New Roman" pitchFamily="18" charset="0"/>
              </a:rPr>
              <a:t>hengekultur (KMM)</a:t>
            </a:r>
          </a:p>
        </p:txBody>
      </p:sp>
      <p:sp>
        <p:nvSpPr>
          <p:cNvPr id="21510" name="Line 6"/>
          <p:cNvSpPr>
            <a:spLocks noChangeShapeType="1"/>
          </p:cNvSpPr>
          <p:nvPr/>
        </p:nvSpPr>
        <p:spPr bwMode="auto">
          <a:xfrm>
            <a:off x="3962400" y="3886200"/>
            <a:ext cx="457200" cy="0"/>
          </a:xfrm>
          <a:prstGeom prst="line">
            <a:avLst/>
          </a:prstGeom>
          <a:noFill/>
          <a:ln w="25400">
            <a:solidFill>
              <a:schemeClr val="tx1"/>
            </a:solidFill>
            <a:round/>
            <a:headEnd type="none" w="sm" len="sm"/>
            <a:tailEnd type="none" w="sm" len="sm"/>
          </a:ln>
          <a:effectLst/>
        </p:spPr>
        <p:txBody>
          <a:bodyPr wrap="none" anchor="ctr"/>
          <a:lstStyle/>
          <a:p>
            <a:endParaRPr lang="nb-NO"/>
          </a:p>
        </p:txBody>
      </p:sp>
      <p:sp>
        <p:nvSpPr>
          <p:cNvPr id="21511" name="Text Box 7"/>
          <p:cNvSpPr txBox="1">
            <a:spLocks noChangeArrowheads="1"/>
          </p:cNvSpPr>
          <p:nvPr/>
        </p:nvSpPr>
        <p:spPr bwMode="auto">
          <a:xfrm>
            <a:off x="4251325" y="1709738"/>
            <a:ext cx="2647950" cy="457200"/>
          </a:xfrm>
          <a:prstGeom prst="rect">
            <a:avLst/>
          </a:prstGeom>
          <a:noFill/>
          <a:ln w="9525">
            <a:noFill/>
            <a:miter lim="800000"/>
            <a:headEnd/>
            <a:tailEnd/>
          </a:ln>
          <a:effectLst/>
        </p:spPr>
        <p:txBody>
          <a:bodyPr wrap="none">
            <a:spAutoFit/>
          </a:bodyPr>
          <a:lstStyle/>
          <a:p>
            <a:r>
              <a:rPr lang="nb-NO" sz="2400">
                <a:latin typeface="Tahoma" pitchFamily="34" charset="0"/>
              </a:rPr>
              <a:t>Champagne kultur</a:t>
            </a:r>
          </a:p>
        </p:txBody>
      </p:sp>
      <p:sp>
        <p:nvSpPr>
          <p:cNvPr id="21512" name="Text Box 8"/>
          <p:cNvSpPr txBox="1">
            <a:spLocks noChangeArrowheads="1"/>
          </p:cNvSpPr>
          <p:nvPr/>
        </p:nvSpPr>
        <p:spPr bwMode="auto">
          <a:xfrm>
            <a:off x="4327525" y="2395538"/>
            <a:ext cx="1797050" cy="457200"/>
          </a:xfrm>
          <a:prstGeom prst="rect">
            <a:avLst/>
          </a:prstGeom>
          <a:noFill/>
          <a:ln w="9525">
            <a:noFill/>
            <a:miter lim="800000"/>
            <a:headEnd/>
            <a:tailEnd/>
          </a:ln>
          <a:effectLst/>
        </p:spPr>
        <p:txBody>
          <a:bodyPr wrap="none">
            <a:spAutoFit/>
          </a:bodyPr>
          <a:lstStyle/>
          <a:p>
            <a:r>
              <a:rPr lang="nb-NO" sz="2400">
                <a:latin typeface="Tahoma" pitchFamily="34" charset="0"/>
              </a:rPr>
              <a:t>Farris kultur</a:t>
            </a:r>
          </a:p>
        </p:txBody>
      </p:sp>
      <p:sp>
        <p:nvSpPr>
          <p:cNvPr id="21513" name="Text Box 9"/>
          <p:cNvSpPr txBox="1">
            <a:spLocks noChangeArrowheads="1"/>
          </p:cNvSpPr>
          <p:nvPr/>
        </p:nvSpPr>
        <p:spPr bwMode="auto">
          <a:xfrm>
            <a:off x="4327525" y="2852738"/>
            <a:ext cx="2628900" cy="457200"/>
          </a:xfrm>
          <a:prstGeom prst="rect">
            <a:avLst/>
          </a:prstGeom>
          <a:noFill/>
          <a:ln w="9525">
            <a:noFill/>
            <a:miter lim="800000"/>
            <a:headEnd/>
            <a:tailEnd/>
          </a:ln>
          <a:effectLst/>
        </p:spPr>
        <p:txBody>
          <a:bodyPr wrap="none">
            <a:spAutoFit/>
          </a:bodyPr>
          <a:lstStyle/>
          <a:p>
            <a:r>
              <a:rPr lang="nb-NO" sz="2400">
                <a:latin typeface="Tahoma" pitchFamily="34" charset="0"/>
              </a:rPr>
              <a:t>Daggammel Farris</a:t>
            </a:r>
          </a:p>
        </p:txBody>
      </p:sp>
      <p:sp>
        <p:nvSpPr>
          <p:cNvPr id="21514" name="Text Box 10"/>
          <p:cNvSpPr txBox="1">
            <a:spLocks noChangeArrowheads="1"/>
          </p:cNvSpPr>
          <p:nvPr/>
        </p:nvSpPr>
        <p:spPr bwMode="auto">
          <a:xfrm>
            <a:off x="4403725" y="3462338"/>
            <a:ext cx="836613" cy="457200"/>
          </a:xfrm>
          <a:prstGeom prst="rect">
            <a:avLst/>
          </a:prstGeom>
          <a:noFill/>
          <a:ln w="9525">
            <a:noFill/>
            <a:miter lim="800000"/>
            <a:headEnd/>
            <a:tailEnd/>
          </a:ln>
          <a:effectLst/>
        </p:spPr>
        <p:txBody>
          <a:bodyPr wrap="none">
            <a:spAutoFit/>
          </a:bodyPr>
          <a:lstStyle/>
          <a:p>
            <a:r>
              <a:rPr lang="nb-NO" sz="2400">
                <a:latin typeface="Tahoma" pitchFamily="34" charset="0"/>
              </a:rPr>
              <a:t>vann</a:t>
            </a:r>
          </a:p>
        </p:txBody>
      </p:sp>
      <p:sp>
        <p:nvSpPr>
          <p:cNvPr id="21515" name="Text Box 11"/>
          <p:cNvSpPr txBox="1">
            <a:spLocks noChangeArrowheads="1"/>
          </p:cNvSpPr>
          <p:nvPr/>
        </p:nvSpPr>
        <p:spPr bwMode="auto">
          <a:xfrm>
            <a:off x="4251325" y="4681538"/>
            <a:ext cx="1547813" cy="457200"/>
          </a:xfrm>
          <a:prstGeom prst="rect">
            <a:avLst/>
          </a:prstGeom>
          <a:noFill/>
          <a:ln w="9525">
            <a:noFill/>
            <a:miter lim="800000"/>
            <a:headEnd/>
            <a:tailEnd/>
          </a:ln>
          <a:effectLst/>
        </p:spPr>
        <p:txBody>
          <a:bodyPr wrap="none">
            <a:spAutoFit/>
          </a:bodyPr>
          <a:lstStyle/>
          <a:p>
            <a:r>
              <a:rPr lang="nb-NO" sz="2400">
                <a:latin typeface="Tahoma" pitchFamily="34" charset="0"/>
              </a:rPr>
              <a:t>tungtvann</a:t>
            </a:r>
          </a:p>
        </p:txBody>
      </p:sp>
      <p:sp>
        <p:nvSpPr>
          <p:cNvPr id="21516" name="Text Box 12"/>
          <p:cNvSpPr txBox="1">
            <a:spLocks noChangeArrowheads="1"/>
          </p:cNvSpPr>
          <p:nvPr/>
        </p:nvSpPr>
        <p:spPr bwMode="auto">
          <a:xfrm>
            <a:off x="517525" y="3233738"/>
            <a:ext cx="2268538" cy="822325"/>
          </a:xfrm>
          <a:prstGeom prst="rect">
            <a:avLst/>
          </a:prstGeom>
          <a:noFill/>
          <a:ln w="9525">
            <a:noFill/>
            <a:miter lim="800000"/>
            <a:headEnd/>
            <a:tailEnd/>
          </a:ln>
          <a:effectLst/>
        </p:spPr>
        <p:txBody>
          <a:bodyPr wrap="none">
            <a:spAutoFit/>
          </a:bodyPr>
          <a:lstStyle/>
          <a:p>
            <a:r>
              <a:rPr lang="nb-NO" sz="2400">
                <a:latin typeface="Tahoma" pitchFamily="34" charset="0"/>
              </a:rPr>
              <a:t>Hvor vil dere</a:t>
            </a:r>
          </a:p>
          <a:p>
            <a:r>
              <a:rPr lang="nb-NO" sz="2400">
                <a:latin typeface="Tahoma" pitchFamily="34" charset="0"/>
              </a:rPr>
              <a:t>plassere dere??</a:t>
            </a:r>
          </a:p>
        </p:txBody>
      </p:sp>
      <p:pic>
        <p:nvPicPr>
          <p:cNvPr id="21519" name="Picture 15" descr="turnerliten2">
            <a:hlinkClick r:id="rId2"/>
          </p:cNvPr>
          <p:cNvPicPr>
            <a:picLocks noChangeAspect="1" noChangeArrowheads="1"/>
          </p:cNvPicPr>
          <p:nvPr/>
        </p:nvPicPr>
        <p:blipFill>
          <a:blip r:embed="rId3" cstate="print"/>
          <a:srcRect/>
          <a:stretch>
            <a:fillRect/>
          </a:stretch>
        </p:blipFill>
        <p:spPr bwMode="auto">
          <a:xfrm>
            <a:off x="6877050" y="1989138"/>
            <a:ext cx="2085975" cy="3384550"/>
          </a:xfrm>
          <a:prstGeom prst="rect">
            <a:avLst/>
          </a:prstGeom>
          <a:noFill/>
        </p:spPr>
      </p:pic>
    </p:spTree>
    <p:extLst>
      <p:ext uri="{BB962C8B-B14F-4D97-AF65-F5344CB8AC3E}">
        <p14:creationId xmlns:p14="http://schemas.microsoft.com/office/powerpoint/2010/main" val="228684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11"/>
                                        </p:tgtEl>
                                        <p:attrNameLst>
                                          <p:attrName>style.visibility</p:attrName>
                                        </p:attrNameLst>
                                      </p:cBhvr>
                                      <p:to>
                                        <p:strVal val="visible"/>
                                      </p:to>
                                    </p:set>
                                    <p:anim calcmode="lin" valueType="num">
                                      <p:cBhvr additive="base">
                                        <p:cTn id="7" dur="500" fill="hold"/>
                                        <p:tgtEl>
                                          <p:spTgt spid="21511"/>
                                        </p:tgtEl>
                                        <p:attrNameLst>
                                          <p:attrName>ppt_x</p:attrName>
                                        </p:attrNameLst>
                                      </p:cBhvr>
                                      <p:tavLst>
                                        <p:tav tm="0">
                                          <p:val>
                                            <p:strVal val="0-#ppt_w/2"/>
                                          </p:val>
                                        </p:tav>
                                        <p:tav tm="100000">
                                          <p:val>
                                            <p:strVal val="#ppt_x"/>
                                          </p:val>
                                        </p:tav>
                                      </p:tavLst>
                                    </p:anim>
                                    <p:anim calcmode="lin" valueType="num">
                                      <p:cBhvr additive="base">
                                        <p:cTn id="8" dur="500" fill="hold"/>
                                        <p:tgtEl>
                                          <p:spTgt spid="215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12"/>
                                        </p:tgtEl>
                                        <p:attrNameLst>
                                          <p:attrName>style.visibility</p:attrName>
                                        </p:attrNameLst>
                                      </p:cBhvr>
                                      <p:to>
                                        <p:strVal val="visible"/>
                                      </p:to>
                                    </p:set>
                                    <p:anim calcmode="lin" valueType="num">
                                      <p:cBhvr additive="base">
                                        <p:cTn id="13" dur="500" fill="hold"/>
                                        <p:tgtEl>
                                          <p:spTgt spid="21512"/>
                                        </p:tgtEl>
                                        <p:attrNameLst>
                                          <p:attrName>ppt_x</p:attrName>
                                        </p:attrNameLst>
                                      </p:cBhvr>
                                      <p:tavLst>
                                        <p:tav tm="0">
                                          <p:val>
                                            <p:strVal val="0-#ppt_w/2"/>
                                          </p:val>
                                        </p:tav>
                                        <p:tav tm="100000">
                                          <p:val>
                                            <p:strVal val="#ppt_x"/>
                                          </p:val>
                                        </p:tav>
                                      </p:tavLst>
                                    </p:anim>
                                    <p:anim calcmode="lin" valueType="num">
                                      <p:cBhvr additive="base">
                                        <p:cTn id="14" dur="500" fill="hold"/>
                                        <p:tgtEl>
                                          <p:spTgt spid="215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13"/>
                                        </p:tgtEl>
                                        <p:attrNameLst>
                                          <p:attrName>style.visibility</p:attrName>
                                        </p:attrNameLst>
                                      </p:cBhvr>
                                      <p:to>
                                        <p:strVal val="visible"/>
                                      </p:to>
                                    </p:set>
                                    <p:anim calcmode="lin" valueType="num">
                                      <p:cBhvr additive="base">
                                        <p:cTn id="19" dur="500" fill="hold"/>
                                        <p:tgtEl>
                                          <p:spTgt spid="21513"/>
                                        </p:tgtEl>
                                        <p:attrNameLst>
                                          <p:attrName>ppt_x</p:attrName>
                                        </p:attrNameLst>
                                      </p:cBhvr>
                                      <p:tavLst>
                                        <p:tav tm="0">
                                          <p:val>
                                            <p:strVal val="0-#ppt_w/2"/>
                                          </p:val>
                                        </p:tav>
                                        <p:tav tm="100000">
                                          <p:val>
                                            <p:strVal val="#ppt_x"/>
                                          </p:val>
                                        </p:tav>
                                      </p:tavLst>
                                    </p:anim>
                                    <p:anim calcmode="lin" valueType="num">
                                      <p:cBhvr additive="base">
                                        <p:cTn id="20" dur="500" fill="hold"/>
                                        <p:tgtEl>
                                          <p:spTgt spid="215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514"/>
                                        </p:tgtEl>
                                        <p:attrNameLst>
                                          <p:attrName>style.visibility</p:attrName>
                                        </p:attrNameLst>
                                      </p:cBhvr>
                                      <p:to>
                                        <p:strVal val="visible"/>
                                      </p:to>
                                    </p:set>
                                    <p:anim calcmode="lin" valueType="num">
                                      <p:cBhvr additive="base">
                                        <p:cTn id="25" dur="500" fill="hold"/>
                                        <p:tgtEl>
                                          <p:spTgt spid="21514"/>
                                        </p:tgtEl>
                                        <p:attrNameLst>
                                          <p:attrName>ppt_x</p:attrName>
                                        </p:attrNameLst>
                                      </p:cBhvr>
                                      <p:tavLst>
                                        <p:tav tm="0">
                                          <p:val>
                                            <p:strVal val="0-#ppt_w/2"/>
                                          </p:val>
                                        </p:tav>
                                        <p:tav tm="100000">
                                          <p:val>
                                            <p:strVal val="#ppt_x"/>
                                          </p:val>
                                        </p:tav>
                                      </p:tavLst>
                                    </p:anim>
                                    <p:anim calcmode="lin" valueType="num">
                                      <p:cBhvr additive="base">
                                        <p:cTn id="26" dur="500" fill="hold"/>
                                        <p:tgtEl>
                                          <p:spTgt spid="215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1515"/>
                                        </p:tgtEl>
                                        <p:attrNameLst>
                                          <p:attrName>style.visibility</p:attrName>
                                        </p:attrNameLst>
                                      </p:cBhvr>
                                      <p:to>
                                        <p:strVal val="visible"/>
                                      </p:to>
                                    </p:set>
                                    <p:anim calcmode="lin" valueType="num">
                                      <p:cBhvr additive="base">
                                        <p:cTn id="31" dur="500" fill="hold"/>
                                        <p:tgtEl>
                                          <p:spTgt spid="21515"/>
                                        </p:tgtEl>
                                        <p:attrNameLst>
                                          <p:attrName>ppt_x</p:attrName>
                                        </p:attrNameLst>
                                      </p:cBhvr>
                                      <p:tavLst>
                                        <p:tav tm="0">
                                          <p:val>
                                            <p:strVal val="0-#ppt_w/2"/>
                                          </p:val>
                                        </p:tav>
                                        <p:tav tm="100000">
                                          <p:val>
                                            <p:strVal val="#ppt_x"/>
                                          </p:val>
                                        </p:tav>
                                      </p:tavLst>
                                    </p:anim>
                                    <p:anim calcmode="lin" valueType="num">
                                      <p:cBhvr additive="base">
                                        <p:cTn id="32" dur="500" fill="hold"/>
                                        <p:tgtEl>
                                          <p:spTgt spid="215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autoUpdateAnimBg="0"/>
      <p:bldP spid="21512" grpId="0" autoUpdateAnimBg="0"/>
      <p:bldP spid="21513" grpId="0" autoUpdateAnimBg="0"/>
      <p:bldP spid="21514" grpId="0" autoUpdateAnimBg="0"/>
      <p:bldP spid="2151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Utfordring</a:t>
            </a:r>
            <a:endParaRPr lang="en-US" dirty="0"/>
          </a:p>
        </p:txBody>
      </p:sp>
      <p:sp>
        <p:nvSpPr>
          <p:cNvPr id="3" name="Plassholder for innhold 2"/>
          <p:cNvSpPr>
            <a:spLocks noGrp="1"/>
          </p:cNvSpPr>
          <p:nvPr>
            <p:ph idx="1"/>
          </p:nvPr>
        </p:nvSpPr>
        <p:spPr/>
        <p:txBody>
          <a:bodyPr>
            <a:normAutofit/>
          </a:bodyPr>
          <a:lstStyle/>
          <a:p>
            <a:r>
              <a:rPr lang="nb-NO" dirty="0" smtClean="0"/>
              <a:t>Ulike dokumenter sier mye om at barnehagen skal utvikle seg til en lærende organisasjon, men sier lite om hva dette innebærer…</a:t>
            </a:r>
          </a:p>
          <a:p>
            <a:r>
              <a:rPr lang="nb-NO" dirty="0" smtClean="0"/>
              <a:t>Det betyr at de ansatte i barnehagen selv i stor grad kan/må definere begrepene, avklare roller og utvikle arbeidsmetoder!</a:t>
            </a:r>
          </a:p>
        </p:txBody>
      </p:sp>
    </p:spTree>
    <p:extLst>
      <p:ext uri="{BB962C8B-B14F-4D97-AF65-F5344CB8AC3E}">
        <p14:creationId xmlns:p14="http://schemas.microsoft.com/office/powerpoint/2010/main" val="16476472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9552" y="-99392"/>
            <a:ext cx="8229600" cy="1143000"/>
          </a:xfrm>
        </p:spPr>
        <p:txBody>
          <a:bodyPr>
            <a:normAutofit/>
          </a:bodyPr>
          <a:lstStyle/>
          <a:p>
            <a:r>
              <a:rPr lang="nb-NO" sz="3600" dirty="0" smtClean="0"/>
              <a:t>Litt lesestoff……</a:t>
            </a:r>
            <a:endParaRPr lang="nb-NO" sz="36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933056"/>
            <a:ext cx="2088232" cy="279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7028" y="3933056"/>
            <a:ext cx="2032124" cy="279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Bilde 6"/>
          <p:cNvPicPr>
            <a:picLocks noChangeAspect="1"/>
          </p:cNvPicPr>
          <p:nvPr/>
        </p:nvPicPr>
        <p:blipFill>
          <a:blip r:embed="rId4"/>
          <a:stretch>
            <a:fillRect/>
          </a:stretch>
        </p:blipFill>
        <p:spPr>
          <a:xfrm>
            <a:off x="3491880" y="3933772"/>
            <a:ext cx="2191630" cy="2791697"/>
          </a:xfrm>
          <a:prstGeom prst="rect">
            <a:avLst/>
          </a:prstGeom>
        </p:spPr>
      </p:pic>
      <p:pic>
        <p:nvPicPr>
          <p:cNvPr id="3" name="Bild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21" y="850106"/>
            <a:ext cx="2030739" cy="2866926"/>
          </a:xfrm>
          <a:prstGeom prst="rect">
            <a:avLst/>
          </a:prstGeom>
        </p:spPr>
      </p:pic>
      <p:pic>
        <p:nvPicPr>
          <p:cNvPr id="4" name="Bild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66312" y="838846"/>
            <a:ext cx="2124144" cy="2866926"/>
          </a:xfrm>
          <a:prstGeom prst="rect">
            <a:avLst/>
          </a:prstGeom>
        </p:spPr>
      </p:pic>
      <p:pic>
        <p:nvPicPr>
          <p:cNvPr id="8" name="Bild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00807" y="838846"/>
            <a:ext cx="2038715" cy="2878186"/>
          </a:xfrm>
          <a:prstGeom prst="rect">
            <a:avLst/>
          </a:prstGeom>
        </p:spPr>
      </p:pic>
    </p:spTree>
    <p:extLst>
      <p:ext uri="{BB962C8B-B14F-4D97-AF65-F5344CB8AC3E}">
        <p14:creationId xmlns:p14="http://schemas.microsoft.com/office/powerpoint/2010/main" val="1045535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Hva forbinder dere med å være en lærende organisasjon?</a:t>
            </a:r>
            <a:endParaRPr lang="nb-NO" dirty="0"/>
          </a:p>
        </p:txBody>
      </p:sp>
      <p:pic>
        <p:nvPicPr>
          <p:cNvPr id="5" name="Bil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1901477"/>
            <a:ext cx="4032448" cy="4740499"/>
          </a:xfrm>
          <a:prstGeom prst="rect">
            <a:avLst/>
          </a:prstGeom>
        </p:spPr>
      </p:pic>
    </p:spTree>
    <p:extLst>
      <p:ext uri="{BB962C8B-B14F-4D97-AF65-F5344CB8AC3E}">
        <p14:creationId xmlns:p14="http://schemas.microsoft.com/office/powerpoint/2010/main" val="1867886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En lærende organisasjon….</a:t>
            </a:r>
            <a:endParaRPr lang="en-US" dirty="0"/>
          </a:p>
        </p:txBody>
      </p:sp>
      <p:sp>
        <p:nvSpPr>
          <p:cNvPr id="3" name="Plassholder for innhold 2"/>
          <p:cNvSpPr>
            <a:spLocks noGrp="1"/>
          </p:cNvSpPr>
          <p:nvPr>
            <p:ph idx="1"/>
          </p:nvPr>
        </p:nvSpPr>
        <p:spPr>
          <a:xfrm>
            <a:off x="467544" y="1268760"/>
            <a:ext cx="8229600" cy="4525963"/>
          </a:xfrm>
        </p:spPr>
        <p:txBody>
          <a:bodyPr>
            <a:noAutofit/>
          </a:bodyPr>
          <a:lstStyle/>
          <a:p>
            <a:r>
              <a:rPr lang="nb-NO" sz="2000" dirty="0"/>
              <a:t>Barnehagen skal </a:t>
            </a:r>
            <a:r>
              <a:rPr lang="nb-NO" sz="2000" dirty="0">
                <a:solidFill>
                  <a:srgbClr val="FF0000"/>
                </a:solidFill>
              </a:rPr>
              <a:t>jevnlig</a:t>
            </a:r>
            <a:r>
              <a:rPr lang="nb-NO" sz="2000" dirty="0"/>
              <a:t> </a:t>
            </a:r>
            <a:r>
              <a:rPr lang="nb-NO" sz="2000" dirty="0">
                <a:solidFill>
                  <a:srgbClr val="FF0000"/>
                </a:solidFill>
              </a:rPr>
              <a:t>vurdere</a:t>
            </a:r>
            <a:r>
              <a:rPr lang="nb-NO" sz="2000" dirty="0"/>
              <a:t> det pedagogiske arbeidet. Det betyr at det pedagogiske arbeidet skal beskrives, analyseres og fortolkes ut fra barnehagens planer, barnehageloven og rammeplanen. </a:t>
            </a:r>
            <a:endParaRPr lang="nb-NO" sz="2000" dirty="0" smtClean="0"/>
          </a:p>
          <a:p>
            <a:r>
              <a:rPr lang="nb-NO" sz="2000" dirty="0"/>
              <a:t>Vurderingsarbeidet skal bygge på </a:t>
            </a:r>
            <a:r>
              <a:rPr lang="nb-NO" sz="2000" dirty="0">
                <a:solidFill>
                  <a:srgbClr val="FF0000"/>
                </a:solidFill>
              </a:rPr>
              <a:t>refleksjoner som hele personalgruppen er involvert i</a:t>
            </a:r>
            <a:r>
              <a:rPr lang="nb-NO" sz="2000" dirty="0"/>
              <a:t>. Felles refleksjoner over det pedagogiske arbeidet kan gi personalet et utgangspunkt for videre planlegging og gjennomføring </a:t>
            </a:r>
            <a:endParaRPr lang="nb-NO" sz="2000" dirty="0" smtClean="0"/>
          </a:p>
          <a:p>
            <a:r>
              <a:rPr lang="nb-NO" sz="2000" dirty="0" smtClean="0"/>
              <a:t>Styrer leder </a:t>
            </a:r>
            <a:r>
              <a:rPr lang="nb-NO" sz="2000" dirty="0"/>
              <a:t>arbeidet med planlegging, dokumentasjon, vurdering og utvikling av barnehagens innhold og arbeidsmåter og sørger for at </a:t>
            </a:r>
            <a:r>
              <a:rPr lang="nb-NO" sz="2000" dirty="0">
                <a:solidFill>
                  <a:srgbClr val="FF0000"/>
                </a:solidFill>
              </a:rPr>
              <a:t>hele personalgruppen </a:t>
            </a:r>
            <a:r>
              <a:rPr lang="nb-NO" sz="2000" dirty="0" smtClean="0">
                <a:solidFill>
                  <a:srgbClr val="FF0000"/>
                </a:solidFill>
              </a:rPr>
              <a:t>involveres</a:t>
            </a:r>
          </a:p>
          <a:p>
            <a:r>
              <a:rPr lang="nb-NO" sz="2000" dirty="0" smtClean="0"/>
              <a:t>Den </a:t>
            </a:r>
            <a:r>
              <a:rPr lang="nb-NO" sz="2000" dirty="0"/>
              <a:t>pedagogiske </a:t>
            </a:r>
            <a:r>
              <a:rPr lang="nb-NO" sz="2000" dirty="0" smtClean="0"/>
              <a:t>lederen bidrar </a:t>
            </a:r>
            <a:r>
              <a:rPr lang="nb-NO" sz="2000" dirty="0"/>
              <a:t>til </a:t>
            </a:r>
            <a:r>
              <a:rPr lang="nb-NO" sz="2000" dirty="0">
                <a:solidFill>
                  <a:srgbClr val="FF0000"/>
                </a:solidFill>
              </a:rPr>
              <a:t>refleksjon</a:t>
            </a:r>
            <a:r>
              <a:rPr lang="nb-NO" sz="2000" dirty="0"/>
              <a:t> rundt faglige og etiske problemstillinger </a:t>
            </a:r>
            <a:r>
              <a:rPr lang="nb-NO" sz="2000" dirty="0" smtClean="0"/>
              <a:t>om barnehagens innhold </a:t>
            </a:r>
            <a:r>
              <a:rPr lang="nb-NO" sz="2000" dirty="0"/>
              <a:t>og arbeidsmåter </a:t>
            </a:r>
            <a:endParaRPr lang="nb-NO" sz="2000" dirty="0" smtClean="0"/>
          </a:p>
          <a:p>
            <a:r>
              <a:rPr lang="nb-NO" sz="2000" dirty="0" smtClean="0"/>
              <a:t>Den pedagogiske lederen deltar </a:t>
            </a:r>
            <a:r>
              <a:rPr lang="nb-NO" sz="2000" dirty="0"/>
              <a:t>aktivt i det direkte arbeidet med barna, er </a:t>
            </a:r>
            <a:r>
              <a:rPr lang="nb-NO" sz="2000" dirty="0">
                <a:solidFill>
                  <a:srgbClr val="FF0000"/>
                </a:solidFill>
              </a:rPr>
              <a:t>rollemodell</a:t>
            </a:r>
            <a:r>
              <a:rPr lang="nb-NO" sz="2000" dirty="0"/>
              <a:t> og </a:t>
            </a:r>
            <a:r>
              <a:rPr lang="nb-NO" sz="2000" dirty="0">
                <a:solidFill>
                  <a:srgbClr val="FF0000"/>
                </a:solidFill>
              </a:rPr>
              <a:t>veileder</a:t>
            </a:r>
            <a:r>
              <a:rPr lang="nb-NO" sz="2000" dirty="0"/>
              <a:t> personalet i det pedagogiske arbeidet </a:t>
            </a:r>
          </a:p>
          <a:p>
            <a:endParaRPr lang="en-US" sz="2000" dirty="0"/>
          </a:p>
        </p:txBody>
      </p:sp>
      <p:sp>
        <p:nvSpPr>
          <p:cNvPr id="4" name="TekstSylinder 3"/>
          <p:cNvSpPr txBox="1"/>
          <p:nvPr/>
        </p:nvSpPr>
        <p:spPr>
          <a:xfrm>
            <a:off x="5148064" y="5661248"/>
            <a:ext cx="3262111" cy="461665"/>
          </a:xfrm>
          <a:prstGeom prst="rect">
            <a:avLst/>
          </a:prstGeom>
          <a:noFill/>
        </p:spPr>
        <p:txBody>
          <a:bodyPr wrap="none" rtlCol="0">
            <a:spAutoFit/>
          </a:bodyPr>
          <a:lstStyle/>
          <a:p>
            <a:r>
              <a:rPr lang="nb-NO" sz="2400" b="1" i="1" dirty="0" smtClean="0"/>
              <a:t>Utkast til ny rammeplan</a:t>
            </a:r>
            <a:endParaRPr lang="nb-NO" sz="2400" b="1" i="1" dirty="0"/>
          </a:p>
        </p:txBody>
      </p:sp>
    </p:spTree>
    <p:extLst>
      <p:ext uri="{BB962C8B-B14F-4D97-AF65-F5344CB8AC3E}">
        <p14:creationId xmlns:p14="http://schemas.microsoft.com/office/powerpoint/2010/main" val="2895921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pPr eaLnBrk="1" hangingPunct="1"/>
            <a:r>
              <a:rPr lang="nb-NO" sz="4000" smtClean="0"/>
              <a:t>Lærende barnehager er ”mønsterbrytere”</a:t>
            </a:r>
          </a:p>
        </p:txBody>
      </p:sp>
      <p:sp>
        <p:nvSpPr>
          <p:cNvPr id="36867" name="Rectangle 3"/>
          <p:cNvSpPr>
            <a:spLocks noGrp="1" noChangeArrowheads="1"/>
          </p:cNvSpPr>
          <p:nvPr>
            <p:ph type="body" idx="1"/>
          </p:nvPr>
        </p:nvSpPr>
        <p:spPr/>
        <p:txBody>
          <a:bodyPr>
            <a:normAutofit/>
          </a:bodyPr>
          <a:lstStyle/>
          <a:p>
            <a:pPr eaLnBrk="1" hangingPunct="1">
              <a:lnSpc>
                <a:spcPct val="80000"/>
              </a:lnSpc>
            </a:pPr>
            <a:r>
              <a:rPr lang="nb-NO" sz="2000" b="1" dirty="0" smtClean="0"/>
              <a:t>Opptatt av daglig motivasjon – griper folk i å gjøre noe bra!</a:t>
            </a:r>
          </a:p>
          <a:p>
            <a:pPr eaLnBrk="1" hangingPunct="1">
              <a:lnSpc>
                <a:spcPct val="80000"/>
              </a:lnSpc>
            </a:pPr>
            <a:r>
              <a:rPr lang="nb-NO" sz="2000" b="1" dirty="0" smtClean="0"/>
              <a:t>Utnytter ”håpløse rammefaktorer”</a:t>
            </a:r>
          </a:p>
          <a:p>
            <a:pPr lvl="1" eaLnBrk="1" hangingPunct="1">
              <a:lnSpc>
                <a:spcPct val="80000"/>
              </a:lnSpc>
            </a:pPr>
            <a:r>
              <a:rPr lang="nb-NO" sz="1800" b="1" dirty="0" smtClean="0"/>
              <a:t>Rom</a:t>
            </a:r>
          </a:p>
          <a:p>
            <a:pPr lvl="1" eaLnBrk="1" hangingPunct="1">
              <a:lnSpc>
                <a:spcPct val="80000"/>
              </a:lnSpc>
            </a:pPr>
            <a:r>
              <a:rPr lang="nb-NO" sz="1800" b="1" dirty="0" smtClean="0"/>
              <a:t>Økonomi</a:t>
            </a:r>
          </a:p>
          <a:p>
            <a:pPr eaLnBrk="1" hangingPunct="1">
              <a:lnSpc>
                <a:spcPct val="80000"/>
              </a:lnSpc>
            </a:pPr>
            <a:r>
              <a:rPr lang="nb-NO" sz="2000" b="1" dirty="0" smtClean="0"/>
              <a:t>Organisatoriske grep</a:t>
            </a:r>
          </a:p>
          <a:p>
            <a:pPr lvl="1" eaLnBrk="1" hangingPunct="1">
              <a:lnSpc>
                <a:spcPct val="80000"/>
              </a:lnSpc>
            </a:pPr>
            <a:r>
              <a:rPr lang="nb-NO" sz="1800" b="1" dirty="0" smtClean="0"/>
              <a:t>Team, ansvarsgrupper, prosjektgrupper, planleggingsgrupper etc.</a:t>
            </a:r>
          </a:p>
          <a:p>
            <a:pPr eaLnBrk="1" hangingPunct="1">
              <a:lnSpc>
                <a:spcPct val="80000"/>
              </a:lnSpc>
            </a:pPr>
            <a:r>
              <a:rPr lang="nb-NO" sz="2000" b="1" dirty="0" smtClean="0"/>
              <a:t>Mer løpende planlegging – læring i det daglige</a:t>
            </a:r>
          </a:p>
          <a:p>
            <a:pPr eaLnBrk="1" hangingPunct="1">
              <a:lnSpc>
                <a:spcPct val="80000"/>
              </a:lnSpc>
            </a:pPr>
            <a:r>
              <a:rPr lang="nb-NO" sz="2000" b="1" dirty="0" smtClean="0"/>
              <a:t>Inspirasjon fra andre</a:t>
            </a:r>
          </a:p>
          <a:p>
            <a:pPr eaLnBrk="1" hangingPunct="1">
              <a:lnSpc>
                <a:spcPct val="80000"/>
              </a:lnSpc>
            </a:pPr>
            <a:r>
              <a:rPr lang="nb-NO" sz="2000" b="1" dirty="0" smtClean="0"/>
              <a:t>Ledere som støtter ”pionerene”</a:t>
            </a:r>
          </a:p>
          <a:p>
            <a:pPr eaLnBrk="1" hangingPunct="1">
              <a:lnSpc>
                <a:spcPct val="80000"/>
              </a:lnSpc>
            </a:pPr>
            <a:r>
              <a:rPr lang="nb-NO" sz="2000" b="1" dirty="0" smtClean="0"/>
              <a:t>Er kunnskapsdelende  og reflekterende – utnytter praksisfellesskapet</a:t>
            </a:r>
          </a:p>
          <a:p>
            <a:pPr eaLnBrk="1" hangingPunct="1">
              <a:lnSpc>
                <a:spcPct val="80000"/>
              </a:lnSpc>
            </a:pPr>
            <a:r>
              <a:rPr lang="nb-NO" sz="2000" b="1" dirty="0" smtClean="0"/>
              <a:t>Vekt på  handling, gjerne små praktiske tiltak</a:t>
            </a:r>
          </a:p>
          <a:p>
            <a:pPr lvl="1" eaLnBrk="1" hangingPunct="1">
              <a:lnSpc>
                <a:spcPct val="80000"/>
              </a:lnSpc>
            </a:pPr>
            <a:r>
              <a:rPr lang="nb-NO" sz="1800" b="1" dirty="0" smtClean="0"/>
              <a:t>Et steg om gangen, men vi GJØR det!</a:t>
            </a:r>
          </a:p>
          <a:p>
            <a:pPr>
              <a:lnSpc>
                <a:spcPct val="80000"/>
              </a:lnSpc>
            </a:pPr>
            <a:r>
              <a:rPr lang="nb-NO" sz="2200" b="1" dirty="0" smtClean="0"/>
              <a:t>Eksempler på «mønsterbryting» i egen barnehage???</a:t>
            </a:r>
          </a:p>
        </p:txBody>
      </p:sp>
      <p:sp>
        <p:nvSpPr>
          <p:cNvPr id="36868" name="Plassholder for dato 3"/>
          <p:cNvSpPr>
            <a:spLocks noGrp="1"/>
          </p:cNvSpPr>
          <p:nvPr>
            <p:ph type="dt" sz="quarter" idx="10"/>
          </p:nvPr>
        </p:nvSpPr>
        <p:spPr>
          <a:noFill/>
        </p:spPr>
        <p:txBody>
          <a:bodyPr/>
          <a:lstStyle/>
          <a:p>
            <a:fld id="{E6503A6E-05BF-417D-BF55-DD05A56DE41F}" type="datetime1">
              <a:rPr lang="nb-NO" smtClean="0">
                <a:solidFill>
                  <a:prstClr val="black">
                    <a:tint val="75000"/>
                  </a:prstClr>
                </a:solidFill>
              </a:rPr>
              <a:pPr/>
              <a:t>01.02.2017</a:t>
            </a:fld>
            <a:endParaRPr lang="nb-NO" smtClean="0">
              <a:solidFill>
                <a:prstClr val="black">
                  <a:tint val="75000"/>
                </a:prstClr>
              </a:solidFill>
            </a:endParaRPr>
          </a:p>
        </p:txBody>
      </p:sp>
      <p:sp>
        <p:nvSpPr>
          <p:cNvPr id="36869" name="Plassholder for lysbildenummer 4"/>
          <p:cNvSpPr>
            <a:spLocks noGrp="1"/>
          </p:cNvSpPr>
          <p:nvPr>
            <p:ph type="sldNum" sz="quarter" idx="12"/>
          </p:nvPr>
        </p:nvSpPr>
        <p:spPr>
          <a:noFill/>
        </p:spPr>
        <p:txBody>
          <a:bodyPr/>
          <a:lstStyle/>
          <a:p>
            <a:fld id="{7A14645A-4401-43DF-A218-11AE3FB5BC17}" type="slidenum">
              <a:rPr lang="nb-NO" smtClean="0">
                <a:solidFill>
                  <a:prstClr val="black">
                    <a:tint val="75000"/>
                  </a:prstClr>
                </a:solidFill>
              </a:rPr>
              <a:pPr/>
              <a:t>8</a:t>
            </a:fld>
            <a:endParaRPr lang="nb-NO" smtClean="0">
              <a:solidFill>
                <a:prstClr val="black">
                  <a:tint val="75000"/>
                </a:prstClr>
              </a:solidFill>
            </a:endParaRPr>
          </a:p>
        </p:txBody>
      </p:sp>
    </p:spTree>
    <p:extLst>
      <p:ext uri="{BB962C8B-B14F-4D97-AF65-F5344CB8AC3E}">
        <p14:creationId xmlns:p14="http://schemas.microsoft.com/office/powerpoint/2010/main" val="2458912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Altså…..</a:t>
            </a:r>
            <a:endParaRPr lang="nb-NO" dirty="0"/>
          </a:p>
        </p:txBody>
      </p:sp>
      <p:sp>
        <p:nvSpPr>
          <p:cNvPr id="3" name="Plassholder for innhold 2"/>
          <p:cNvSpPr>
            <a:spLocks noGrp="1"/>
          </p:cNvSpPr>
          <p:nvPr>
            <p:ph idx="1"/>
          </p:nvPr>
        </p:nvSpPr>
        <p:spPr/>
        <p:txBody>
          <a:bodyPr>
            <a:normAutofit fontScale="85000" lnSpcReduction="20000"/>
          </a:bodyPr>
          <a:lstStyle/>
          <a:p>
            <a:r>
              <a:rPr lang="nb-NO" dirty="0"/>
              <a:t>Det dreier seg om en barnehage de de ansatte er opptatt av læring og </a:t>
            </a:r>
            <a:r>
              <a:rPr lang="nb-NO" dirty="0" smtClean="0"/>
              <a:t>utvikling</a:t>
            </a:r>
          </a:p>
          <a:p>
            <a:r>
              <a:rPr lang="nb-NO" dirty="0" smtClean="0"/>
              <a:t>Det dreier seg om å engasjere alle</a:t>
            </a:r>
          </a:p>
          <a:p>
            <a:r>
              <a:rPr lang="nb-NO" dirty="0" smtClean="0"/>
              <a:t>Det dreier seg om å reflektere over egen og andres praksis</a:t>
            </a:r>
          </a:p>
          <a:p>
            <a:r>
              <a:rPr lang="nb-NO" dirty="0" smtClean="0"/>
              <a:t>Det dreier seg om å dele kunnskap</a:t>
            </a:r>
          </a:p>
          <a:p>
            <a:r>
              <a:rPr lang="nb-NO" dirty="0" smtClean="0"/>
              <a:t>Det dreier seg om enighet om mål, planer og retning i arbeidet</a:t>
            </a:r>
          </a:p>
          <a:p>
            <a:r>
              <a:rPr lang="nb-NO" dirty="0" smtClean="0"/>
              <a:t>Det dreier seg om stadige forbedringer</a:t>
            </a:r>
          </a:p>
          <a:p>
            <a:r>
              <a:rPr lang="nb-NO" dirty="0" smtClean="0"/>
              <a:t>Det dreier seg om å arbeide i tråd med det en har fastsatt</a:t>
            </a:r>
            <a:endParaRPr lang="nb-NO" dirty="0"/>
          </a:p>
        </p:txBody>
      </p:sp>
    </p:spTree>
    <p:extLst>
      <p:ext uri="{BB962C8B-B14F-4D97-AF65-F5344CB8AC3E}">
        <p14:creationId xmlns:p14="http://schemas.microsoft.com/office/powerpoint/2010/main" val="2677848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1053</TotalTime>
  <Words>2241</Words>
  <Application>Microsoft Office PowerPoint</Application>
  <PresentationFormat>Skjermfremvisning (4:3)</PresentationFormat>
  <Paragraphs>360</Paragraphs>
  <Slides>50</Slides>
  <Notes>4</Notes>
  <HiddenSlides>0</HiddenSlides>
  <MMClips>0</MMClips>
  <ScaleCrop>false</ScaleCrop>
  <HeadingPairs>
    <vt:vector size="6" baseType="variant">
      <vt:variant>
        <vt:lpstr>Brukte skrifter</vt:lpstr>
      </vt:variant>
      <vt:variant>
        <vt:i4>6</vt:i4>
      </vt:variant>
      <vt:variant>
        <vt:lpstr>Tema</vt:lpstr>
      </vt:variant>
      <vt:variant>
        <vt:i4>2</vt:i4>
      </vt:variant>
      <vt:variant>
        <vt:lpstr>Lysbildetitler</vt:lpstr>
      </vt:variant>
      <vt:variant>
        <vt:i4>50</vt:i4>
      </vt:variant>
    </vt:vector>
  </HeadingPairs>
  <TitlesOfParts>
    <vt:vector size="58" baseType="lpstr">
      <vt:lpstr>Arial</vt:lpstr>
      <vt:lpstr>Calibri</vt:lpstr>
      <vt:lpstr>Tahoma</vt:lpstr>
      <vt:lpstr>Times New Roman</vt:lpstr>
      <vt:lpstr>Tw Cen MT</vt:lpstr>
      <vt:lpstr>Wingdings 2</vt:lpstr>
      <vt:lpstr>1_Office-tema</vt:lpstr>
      <vt:lpstr>Office-tema</vt:lpstr>
      <vt:lpstr>Ledelse av endrings- og utviklingsprosesser - fra individuell undring til kollektiv handling  - at vi gjør slik som vi har sagt vi skal gjøre…..</vt:lpstr>
      <vt:lpstr>Dagens tekst….</vt:lpstr>
      <vt:lpstr>Barnehager i endring</vt:lpstr>
      <vt:lpstr>Høringsutkast til ny rammeplan</vt:lpstr>
      <vt:lpstr>Utfordring</vt:lpstr>
      <vt:lpstr>Hva forbinder dere med å være en lærende organisasjon?</vt:lpstr>
      <vt:lpstr>En lærende organisasjon….</vt:lpstr>
      <vt:lpstr>Lærende barnehager er ”mønsterbrytere”</vt:lpstr>
      <vt:lpstr>Altså…..</vt:lpstr>
      <vt:lpstr>Lærende organisasjon</vt:lpstr>
      <vt:lpstr>PowerPoint-presentasjon</vt:lpstr>
      <vt:lpstr>Implementering – fra plan til praksis</vt:lpstr>
      <vt:lpstr>  Implementering: hvordan kan en gå fra undring hos enkeltindivider til planer om endring og at det skjer en kollektiv endring av praksis?  </vt:lpstr>
      <vt:lpstr>Ulike typer kunnskap…….</vt:lpstr>
      <vt:lpstr>Den strukturelle kunnskapen</vt:lpstr>
      <vt:lpstr>Den sosiokulturelle forståelsen – vi lærer av hverandre når vi arbeider</vt:lpstr>
      <vt:lpstr>Kunnskapssyn</vt:lpstr>
      <vt:lpstr>Erfaring og taus kunnskap</vt:lpstr>
      <vt:lpstr>Pedagogisk arbeid som glassblåserkunst</vt:lpstr>
      <vt:lpstr>Følelser og intuisjon</vt:lpstr>
      <vt:lpstr>Hva er intuisjon?</vt:lpstr>
      <vt:lpstr>Kan vi stole på magefølelsen?</vt:lpstr>
      <vt:lpstr>PowerPoint-presentasjon</vt:lpstr>
      <vt:lpstr>”Et produktivt samspill” (Gotvassli, 2011)</vt:lpstr>
      <vt:lpstr>Dyktighet og kyndighet</vt:lpstr>
      <vt:lpstr>Hva er sentrale arbeidsformer som utvikler en lærende barnehage?</vt:lpstr>
      <vt:lpstr>PowerPoint-presentasjon</vt:lpstr>
      <vt:lpstr>Sentrale arbeidsformer</vt:lpstr>
      <vt:lpstr>Refleksjonsarbeid – PROFESJONSUTVIKLING  </vt:lpstr>
      <vt:lpstr>Refleksjon</vt:lpstr>
      <vt:lpstr>Refleksjon – fem prosesser</vt:lpstr>
      <vt:lpstr>Barnehagebasert kompetanseutvikling</vt:lpstr>
      <vt:lpstr>Ett praksiseksempel…..</vt:lpstr>
      <vt:lpstr>Viktigheten av hverdagssituasjoner (E. Bjørnestad, foredrag Bergen 19.10.2016)</vt:lpstr>
      <vt:lpstr>PowerPoint-presentasjon</vt:lpstr>
      <vt:lpstr>Utviklingsarbeid</vt:lpstr>
      <vt:lpstr> Strindheim barnehager</vt:lpstr>
      <vt:lpstr>PowerPoint-presentasjon</vt:lpstr>
      <vt:lpstr>PowerPoint-presentasjon</vt:lpstr>
      <vt:lpstr>«Strindheimmetoden……»</vt:lpstr>
      <vt:lpstr>Til bruk etter refleksjonsprosessen (eksempel) </vt:lpstr>
      <vt:lpstr>Hva gjør vi videre……</vt:lpstr>
      <vt:lpstr>Organisere, befeste, lede…. </vt:lpstr>
      <vt:lpstr>PowerPoint-presentasjon</vt:lpstr>
      <vt:lpstr>Så hvordan skape læring……</vt:lpstr>
      <vt:lpstr>Hva er det viktigste vi har erfart/lært av prosjektet?</vt:lpstr>
      <vt:lpstr>Hva fremmer/hemmer utviklingsarbeid</vt:lpstr>
      <vt:lpstr>Oppsummering</vt:lpstr>
      <vt:lpstr>Dra eller hengekultur?</vt:lpstr>
      <vt:lpstr>Litt lesestoff……</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hvordan skape læring……</dc:title>
  <dc:creator>Kjell Åge Gotvassli</dc:creator>
  <cp:lastModifiedBy>Gotvassli Kjell Åge</cp:lastModifiedBy>
  <cp:revision>59</cp:revision>
  <cp:lastPrinted>2017-02-01T12:38:47Z</cp:lastPrinted>
  <dcterms:created xsi:type="dcterms:W3CDTF">2016-03-30T13:07:47Z</dcterms:created>
  <dcterms:modified xsi:type="dcterms:W3CDTF">2017-02-01T12:47:30Z</dcterms:modified>
</cp:coreProperties>
</file>